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6" r:id="rId7"/>
    <p:sldId id="271" r:id="rId8"/>
    <p:sldId id="259" r:id="rId9"/>
    <p:sldId id="27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000" y="2628509"/>
            <a:ext cx="3504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9"/>
            <a:ext cx="3504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4000" y="2480400"/>
            <a:ext cx="84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Presentation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824000" y="3805200"/>
            <a:ext cx="84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Click to </a:t>
            </a:r>
            <a:r>
              <a:rPr kumimoji="0" lang="fr-FR" dirty="0" err="1" smtClean="0"/>
              <a:t>edit</a:t>
            </a:r>
            <a:r>
              <a:rPr kumimoji="0" lang="fr-FR" dirty="0" smtClean="0"/>
              <a:t> </a:t>
            </a:r>
            <a:r>
              <a:rPr kumimoji="0" lang="fr-FR" dirty="0" err="1" smtClean="0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1601" y="432000"/>
            <a:ext cx="923076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A90AB71-17E6-42AE-97DA-E0F58C3A767F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000" y="6055201"/>
            <a:ext cx="2323200" cy="57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89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BA90AB71-17E6-42AE-97DA-E0F58C3A767F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8D1DF0D-36C5-4C8D-B546-C1778DC685D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75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24801" y="5328000"/>
            <a:ext cx="1267209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800" y="468000"/>
            <a:ext cx="923077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680000" y="2928144"/>
            <a:ext cx="8832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Header title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A90AB71-17E6-42AE-97DA-E0F58C3A767F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D8D1DF0D-36C5-4C8D-B546-C1778DC68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9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801" y="5328185"/>
            <a:ext cx="1267209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672000" y="1306800"/>
            <a:ext cx="10872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201" y="288000"/>
            <a:ext cx="611537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24000" y="1602000"/>
            <a:ext cx="109584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BA90AB71-17E6-42AE-97DA-E0F58C3A767F}" type="datetimeFigureOut">
              <a:rPr lang="en-GB" smtClean="0"/>
              <a:t>04/11/2021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8D1DF0D-36C5-4C8D-B546-C1778DC68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8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bg2">
              <a:lumMod val="10000"/>
            </a:schemeClr>
          </a:solidFill>
          <a:latin typeface="+mj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bg2">
              <a:lumMod val="10000"/>
            </a:schemeClr>
          </a:solidFill>
          <a:latin typeface="+mj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bg2">
              <a:lumMod val="10000"/>
            </a:schemeClr>
          </a:solidFill>
          <a:latin typeface="+mj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bg2">
              <a:lumMod val="10000"/>
            </a:schemeClr>
          </a:solidFill>
          <a:latin typeface="+mj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bg2">
              <a:lumMod val="10000"/>
            </a:schemeClr>
          </a:solidFill>
          <a:latin typeface="+mj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3999" y="1346943"/>
            <a:ext cx="9714857" cy="2400657"/>
          </a:xfrm>
        </p:spPr>
        <p:txBody>
          <a:bodyPr/>
          <a:lstStyle/>
          <a:p>
            <a:r>
              <a:rPr lang="en-US" b="0" dirty="0"/>
              <a:t>Macroeconomic Predictions using Payments Data and</a:t>
            </a:r>
            <a:br>
              <a:rPr lang="en-US" b="0" dirty="0"/>
            </a:br>
            <a:r>
              <a:rPr lang="en-GB" b="0" dirty="0"/>
              <a:t>Machine Learning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7315" y="3840034"/>
            <a:ext cx="8400000" cy="2144177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By </a:t>
            </a:r>
            <a:r>
              <a:rPr lang="en-US" dirty="0"/>
              <a:t>James T.E. Chapman and </a:t>
            </a:r>
            <a:r>
              <a:rPr lang="en-US" dirty="0" err="1"/>
              <a:t>Ajit</a:t>
            </a:r>
            <a:r>
              <a:rPr lang="en-US" dirty="0"/>
              <a:t> </a:t>
            </a:r>
            <a:r>
              <a:rPr lang="en-US" dirty="0" smtClean="0"/>
              <a:t>Desai</a:t>
            </a:r>
          </a:p>
          <a:p>
            <a:endParaRPr lang="fr-FR" dirty="0" smtClean="0"/>
          </a:p>
          <a:p>
            <a:r>
              <a:rPr lang="fr-FR" i="1" dirty="0" smtClean="0"/>
              <a:t>Discussion</a:t>
            </a:r>
            <a:r>
              <a:rPr lang="fr-FR" dirty="0" smtClean="0"/>
              <a:t> by Nicolas Woloszko</a:t>
            </a:r>
          </a:p>
          <a:p>
            <a:endParaRPr lang="fr-FR" dirty="0"/>
          </a:p>
          <a:p>
            <a:r>
              <a:rPr lang="en-US" dirty="0"/>
              <a:t>Advanced analytics: new methods and applications for macroeconomic </a:t>
            </a:r>
            <a:r>
              <a:rPr lang="en-US" dirty="0" smtClean="0"/>
              <a:t>policy, </a:t>
            </a:r>
            <a:r>
              <a:rPr lang="en-GB" dirty="0"/>
              <a:t>Bank of England, the European Central Bank, King’s College London and King’s Business School</a:t>
            </a:r>
            <a:r>
              <a:rPr lang="en-US" dirty="0" smtClean="0"/>
              <a:t>, November 5 2021.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87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8046" y="1602000"/>
            <a:ext cx="11773988" cy="45252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The </a:t>
            </a:r>
            <a:r>
              <a:rPr lang="fr-FR" dirty="0" err="1" smtClean="0"/>
              <a:t>paper</a:t>
            </a:r>
            <a:r>
              <a:rPr lang="fr-FR" dirty="0" smtClean="0"/>
              <a:t> </a:t>
            </a:r>
            <a:r>
              <a:rPr lang="fr-FR" dirty="0" err="1" smtClean="0"/>
              <a:t>introduces</a:t>
            </a:r>
            <a:r>
              <a:rPr lang="fr-FR" dirty="0" smtClean="0"/>
              <a:t> a </a:t>
            </a:r>
            <a:r>
              <a:rPr lang="fr-FR" dirty="0" err="1" smtClean="0"/>
              <a:t>forecast</a:t>
            </a:r>
            <a:r>
              <a:rPr lang="fr-FR" dirty="0" smtClean="0"/>
              <a:t> of Canadian GDP and </a:t>
            </a:r>
            <a:r>
              <a:rPr lang="fr-FR" dirty="0" err="1" smtClean="0"/>
              <a:t>retail</a:t>
            </a:r>
            <a:r>
              <a:rPr lang="fr-FR" dirty="0" smtClean="0"/>
              <a:t> sales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payment</a:t>
            </a:r>
            <a:r>
              <a:rPr lang="fr-FR" dirty="0" smtClean="0"/>
              <a:t> data as </a:t>
            </a:r>
            <a:r>
              <a:rPr lang="fr-FR" dirty="0" err="1" smtClean="0"/>
              <a:t>well</a:t>
            </a:r>
            <a:r>
              <a:rPr lang="fr-FR" dirty="0" smtClean="0"/>
              <a:t> as </a:t>
            </a:r>
            <a:r>
              <a:rPr lang="fr-FR" dirty="0" err="1" smtClean="0"/>
              <a:t>traditional</a:t>
            </a:r>
            <a:r>
              <a:rPr lang="fr-FR" dirty="0" smtClean="0"/>
              <a:t> </a:t>
            </a:r>
            <a:r>
              <a:rPr lang="fr-FR" dirty="0" err="1" smtClean="0"/>
              <a:t>indicators</a:t>
            </a:r>
            <a:endParaRPr lang="fr-F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It </a:t>
            </a:r>
            <a:r>
              <a:rPr lang="fr-FR" dirty="0" err="1" smtClean="0"/>
              <a:t>runs</a:t>
            </a:r>
            <a:r>
              <a:rPr lang="fr-FR" dirty="0" smtClean="0"/>
              <a:t> a horse race of </a:t>
            </a:r>
            <a:r>
              <a:rPr lang="fr-FR" dirty="0" err="1" smtClean="0"/>
              <a:t>various</a:t>
            </a:r>
            <a:r>
              <a:rPr lang="fr-FR" dirty="0" smtClean="0"/>
              <a:t> ML </a:t>
            </a:r>
            <a:r>
              <a:rPr lang="fr-FR" dirty="0" err="1" smtClean="0"/>
              <a:t>models</a:t>
            </a:r>
            <a:r>
              <a:rPr lang="fr-FR" dirty="0" smtClean="0"/>
              <a:t>, an OLS and a DFM </a:t>
            </a:r>
            <a:r>
              <a:rPr lang="fr-FR" dirty="0" err="1" smtClean="0"/>
              <a:t>based</a:t>
            </a:r>
            <a:r>
              <a:rPr lang="fr-FR" dirty="0" smtClean="0"/>
              <a:t> on </a:t>
            </a:r>
            <a:r>
              <a:rPr lang="fr-FR" dirty="0" err="1" smtClean="0"/>
              <a:t>evaluation</a:t>
            </a:r>
            <a:r>
              <a:rPr lang="fr-FR" dirty="0" smtClean="0"/>
              <a:t> on a </a:t>
            </a:r>
            <a:r>
              <a:rPr lang="fr-FR" dirty="0" err="1" smtClean="0"/>
              <a:t>hold</a:t>
            </a:r>
            <a:r>
              <a:rPr lang="fr-FR" dirty="0" smtClean="0"/>
              <a:t>-out </a:t>
            </a:r>
            <a:r>
              <a:rPr lang="fr-FR" dirty="0" err="1" smtClean="0"/>
              <a:t>sample</a:t>
            </a:r>
            <a:r>
              <a:rPr lang="fr-FR" dirty="0" smtClean="0"/>
              <a:t> of 2 </a:t>
            </a:r>
            <a:r>
              <a:rPr lang="fr-FR" dirty="0" err="1" smtClean="0"/>
              <a:t>years</a:t>
            </a:r>
            <a:r>
              <a:rPr lang="fr-FR" dirty="0" smtClean="0"/>
              <a:t> of </a:t>
            </a:r>
            <a:r>
              <a:rPr lang="fr-FR" dirty="0" err="1" smtClean="0"/>
              <a:t>monthly</a:t>
            </a:r>
            <a:r>
              <a:rPr lang="fr-FR" dirty="0" smtClean="0"/>
              <a:t> observations(2019-2020)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The model </a:t>
            </a:r>
            <a:r>
              <a:rPr lang="fr-FR" dirty="0" err="1" smtClean="0"/>
              <a:t>using</a:t>
            </a:r>
            <a:r>
              <a:rPr lang="fr-FR" dirty="0" smtClean="0"/>
              <a:t> Gradient </a:t>
            </a:r>
            <a:r>
              <a:rPr lang="fr-FR" dirty="0" err="1" smtClean="0"/>
              <a:t>Boosting</a:t>
            </a:r>
            <a:r>
              <a:rPr lang="fr-FR" dirty="0" smtClean="0"/>
              <a:t> </a:t>
            </a:r>
            <a:r>
              <a:rPr lang="fr-FR" dirty="0" err="1" smtClean="0"/>
              <a:t>wins</a:t>
            </a:r>
            <a:r>
              <a:rPr lang="fr-FR" dirty="0" smtClean="0"/>
              <a:t> the </a:t>
            </a:r>
            <a:r>
              <a:rPr lang="fr-FR" dirty="0" err="1" smtClean="0"/>
              <a:t>horserace</a:t>
            </a:r>
            <a:r>
              <a:rPr lang="fr-FR" dirty="0" smtClean="0"/>
              <a:t>. The </a:t>
            </a:r>
            <a:r>
              <a:rPr lang="fr-FR" dirty="0" err="1" smtClean="0"/>
              <a:t>parameters</a:t>
            </a:r>
            <a:r>
              <a:rPr lang="fr-FR" dirty="0" smtClean="0"/>
              <a:t> are </a:t>
            </a:r>
            <a:r>
              <a:rPr lang="fr-FR" dirty="0" err="1" smtClean="0"/>
              <a:t>optimised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grid</a:t>
            </a:r>
            <a:r>
              <a:rPr lang="fr-FR" dirty="0" smtClean="0"/>
              <a:t> </a:t>
            </a:r>
            <a:r>
              <a:rPr lang="fr-FR" dirty="0" err="1" smtClean="0"/>
              <a:t>search</a:t>
            </a:r>
            <a:r>
              <a:rPr lang="fr-FR" dirty="0" smtClean="0"/>
              <a:t> and k-</a:t>
            </a:r>
            <a:r>
              <a:rPr lang="fr-FR" dirty="0" err="1" smtClean="0"/>
              <a:t>fold</a:t>
            </a:r>
            <a:r>
              <a:rPr lang="fr-FR" dirty="0" smtClean="0"/>
              <a:t> cross-validation.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The </a:t>
            </a:r>
            <a:r>
              <a:rPr lang="fr-FR" dirty="0" err="1" smtClean="0"/>
              <a:t>forecast</a:t>
            </a:r>
            <a:r>
              <a:rPr lang="fr-FR" dirty="0" smtClean="0"/>
              <a:t> </a:t>
            </a:r>
            <a:r>
              <a:rPr lang="fr-FR" dirty="0" err="1" smtClean="0"/>
              <a:t>works</a:t>
            </a:r>
            <a:r>
              <a:rPr lang="fr-FR" dirty="0" smtClean="0"/>
              <a:t> </a:t>
            </a:r>
            <a:r>
              <a:rPr lang="fr-FR" dirty="0" err="1" smtClean="0"/>
              <a:t>well</a:t>
            </a:r>
            <a:r>
              <a:rPr lang="fr-FR" dirty="0" smtClean="0"/>
              <a:t> for M+1 and </a:t>
            </a:r>
            <a:r>
              <a:rPr lang="fr-FR" dirty="0" smtClean="0"/>
              <a:t>M+2 (</a:t>
            </a:r>
            <a:r>
              <a:rPr lang="fr-FR" dirty="0" err="1" smtClean="0">
                <a:sym typeface="Wingdings" panose="05000000000000000000" pitchFamily="2" charset="2"/>
              </a:rPr>
              <a:t>backcasting</a:t>
            </a:r>
            <a:r>
              <a:rPr lang="fr-FR" dirty="0" smtClean="0">
                <a:sym typeface="Wingdings" panose="05000000000000000000" pitchFamily="2" charset="2"/>
              </a:rPr>
              <a:t>)</a:t>
            </a:r>
            <a:endParaRPr lang="fr-F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It uses SHAP to </a:t>
            </a:r>
            <a:r>
              <a:rPr lang="fr-FR" dirty="0" err="1" smtClean="0"/>
              <a:t>derive</a:t>
            </a:r>
            <a:r>
              <a:rPr lang="fr-FR" dirty="0" smtClean="0"/>
              <a:t> </a:t>
            </a:r>
            <a:r>
              <a:rPr lang="fr-FR" dirty="0" err="1" smtClean="0"/>
              <a:t>feature</a:t>
            </a:r>
            <a:r>
              <a:rPr lang="fr-FR" dirty="0" smtClean="0"/>
              <a:t> contributions and </a:t>
            </a:r>
            <a:r>
              <a:rPr lang="fr-FR" dirty="0" err="1" smtClean="0"/>
              <a:t>identify</a:t>
            </a:r>
            <a:r>
              <a:rPr lang="fr-FR" dirty="0" smtClean="0"/>
              <a:t> the main </a:t>
            </a:r>
            <a:r>
              <a:rPr lang="fr-FR" dirty="0" err="1" smtClean="0"/>
              <a:t>features</a:t>
            </a:r>
            <a:r>
              <a:rPr lang="fr-FR" dirty="0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interesting</a:t>
            </a:r>
            <a:r>
              <a:rPr lang="fr-FR" dirty="0" smtClean="0"/>
              <a:t> nowcasting </a:t>
            </a:r>
            <a:r>
              <a:rPr lang="fr-FR" dirty="0" err="1" smtClean="0"/>
              <a:t>exercise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a new source of data: </a:t>
            </a:r>
            <a:r>
              <a:rPr lang="fr-FR" dirty="0" err="1" smtClean="0"/>
              <a:t>payment</a:t>
            </a:r>
            <a:r>
              <a:rPr lang="fr-FR" dirty="0" smtClean="0"/>
              <a:t>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199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50422"/>
            <a:ext cx="11582400" cy="4929051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3300" b="1" dirty="0" smtClean="0">
                <a:solidFill>
                  <a:schemeClr val="tx2"/>
                </a:solidFill>
              </a:rPr>
              <a:t>ML has been at the </a:t>
            </a:r>
            <a:r>
              <a:rPr lang="fr-FR" sz="3300" b="1" dirty="0" err="1" smtClean="0">
                <a:solidFill>
                  <a:schemeClr val="tx2"/>
                </a:solidFill>
              </a:rPr>
              <a:t>frontier</a:t>
            </a:r>
            <a:r>
              <a:rPr lang="fr-FR" sz="3300" b="1" dirty="0" smtClean="0">
                <a:solidFill>
                  <a:schemeClr val="tx2"/>
                </a:solidFill>
              </a:rPr>
              <a:t> of macro </a:t>
            </a:r>
            <a:r>
              <a:rPr lang="fr-FR" sz="3300" dirty="0" smtClean="0"/>
              <a:t>for at least 11 </a:t>
            </a:r>
            <a:r>
              <a:rPr lang="fr-FR" sz="3300" dirty="0" err="1" smtClean="0"/>
              <a:t>years</a:t>
            </a:r>
            <a:r>
              <a:rPr lang="fr-FR" sz="3300" dirty="0" smtClean="0"/>
              <a:t> </a:t>
            </a:r>
            <a:r>
              <a:rPr lang="fr-FR" sz="3300" dirty="0" err="1" smtClean="0"/>
              <a:t>now</a:t>
            </a:r>
            <a:r>
              <a:rPr lang="fr-FR" sz="3300" dirty="0" smtClean="0"/>
              <a:t> (</a:t>
            </a:r>
            <a:r>
              <a:rPr lang="fr-FR" sz="3300" i="1" dirty="0" err="1" smtClean="0"/>
              <a:t>eg</a:t>
            </a:r>
            <a:r>
              <a:rPr lang="fr-FR" sz="3300" dirty="0" smtClean="0"/>
              <a:t> </a:t>
            </a:r>
            <a:r>
              <a:rPr lang="fr-FR" sz="3300" dirty="0" err="1" smtClean="0"/>
              <a:t>Biau</a:t>
            </a:r>
            <a:r>
              <a:rPr lang="fr-FR" sz="3300" dirty="0" smtClean="0"/>
              <a:t> </a:t>
            </a:r>
            <a:r>
              <a:rPr lang="fr-FR" sz="3300" dirty="0"/>
              <a:t>and D’Elia </a:t>
            </a:r>
            <a:r>
              <a:rPr lang="fr-FR" sz="3300" dirty="0" smtClean="0"/>
              <a:t>2010) [</a:t>
            </a:r>
            <a:r>
              <a:rPr lang="fr-FR" sz="3300" dirty="0" err="1" smtClean="0"/>
              <a:t>it’s</a:t>
            </a:r>
            <a:r>
              <a:rPr lang="fr-FR" sz="3300" dirty="0" smtClean="0"/>
              <a:t> </a:t>
            </a:r>
            <a:r>
              <a:rPr lang="fr-FR" sz="3300" dirty="0" err="1" smtClean="0"/>
              <a:t>older</a:t>
            </a:r>
            <a:r>
              <a:rPr lang="fr-FR" sz="3300" dirty="0" smtClean="0"/>
              <a:t> </a:t>
            </a:r>
            <a:r>
              <a:rPr lang="fr-FR" sz="3300" dirty="0" err="1" smtClean="0"/>
              <a:t>than</a:t>
            </a:r>
            <a:r>
              <a:rPr lang="fr-FR" sz="3300" dirty="0" smtClean="0"/>
              <a:t> </a:t>
            </a:r>
            <a:r>
              <a:rPr lang="fr-FR" sz="3300" i="1" dirty="0" err="1" smtClean="0"/>
              <a:t>eg</a:t>
            </a:r>
            <a:r>
              <a:rPr lang="fr-FR" sz="3300" dirty="0" smtClean="0"/>
              <a:t> the </a:t>
            </a:r>
            <a:r>
              <a:rPr lang="fr-FR" sz="3300" dirty="0" err="1" smtClean="0"/>
              <a:t>synthetic</a:t>
            </a:r>
            <a:r>
              <a:rPr lang="fr-FR" sz="3300" dirty="0" smtClean="0"/>
              <a:t> control </a:t>
            </a:r>
            <a:r>
              <a:rPr lang="fr-FR" sz="3300" dirty="0" err="1" smtClean="0"/>
              <a:t>method</a:t>
            </a:r>
            <a:r>
              <a:rPr lang="fr-FR" sz="3300" dirty="0" smtClean="0"/>
              <a:t> (Abadie </a:t>
            </a:r>
            <a:r>
              <a:rPr lang="fr-FR" sz="3300" dirty="0" err="1" smtClean="0"/>
              <a:t>Gardeazabal</a:t>
            </a:r>
            <a:r>
              <a:rPr lang="fr-FR" sz="3300" dirty="0" smtClean="0"/>
              <a:t> 2003</a:t>
            </a:r>
            <a:r>
              <a:rPr lang="fr-FR" sz="3300" dirty="0" smtClean="0"/>
              <a:t>) !] </a:t>
            </a:r>
            <a:endParaRPr lang="fr-FR" sz="33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3300" dirty="0" smtClean="0"/>
              <a:t>The </a:t>
            </a:r>
            <a:r>
              <a:rPr lang="fr-FR" sz="3300" dirty="0" err="1" smtClean="0"/>
              <a:t>literature</a:t>
            </a:r>
            <a:r>
              <a:rPr lang="fr-FR" sz="3300" dirty="0" smtClean="0"/>
              <a:t> has </a:t>
            </a:r>
            <a:r>
              <a:rPr lang="fr-FR" sz="3300" dirty="0" err="1" smtClean="0"/>
              <a:t>covered</a:t>
            </a:r>
            <a:r>
              <a:rPr lang="fr-FR" sz="3300" dirty="0" smtClean="0"/>
              <a:t> </a:t>
            </a:r>
            <a:r>
              <a:rPr lang="fr-FR" sz="3300" dirty="0" err="1" smtClean="0"/>
              <a:t>quite</a:t>
            </a:r>
            <a:r>
              <a:rPr lang="fr-FR" sz="3300" dirty="0" smtClean="0"/>
              <a:t> </a:t>
            </a:r>
            <a:r>
              <a:rPr lang="fr-FR" sz="3300" dirty="0" err="1" smtClean="0"/>
              <a:t>some</a:t>
            </a:r>
            <a:r>
              <a:rPr lang="fr-FR" sz="3300" dirty="0" smtClean="0"/>
              <a:t> </a:t>
            </a:r>
            <a:r>
              <a:rPr lang="fr-FR" sz="3300" dirty="0" err="1" smtClean="0"/>
              <a:t>ground</a:t>
            </a:r>
            <a:r>
              <a:rPr lang="fr-FR" sz="3300" dirty="0" smtClean="0"/>
              <a:t>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fr-FR" sz="3300" i="1" dirty="0" err="1" smtClean="0"/>
              <a:t>Whether</a:t>
            </a:r>
            <a:r>
              <a:rPr lang="fr-FR" sz="3300" dirty="0" smtClean="0"/>
              <a:t> ML </a:t>
            </a:r>
            <a:r>
              <a:rPr lang="fr-FR" sz="3300" dirty="0" err="1" smtClean="0"/>
              <a:t>can</a:t>
            </a:r>
            <a:r>
              <a:rPr lang="fr-FR" sz="3300" dirty="0" smtClean="0"/>
              <a:t> </a:t>
            </a:r>
            <a:r>
              <a:rPr lang="fr-FR" sz="3300" dirty="0" err="1" smtClean="0"/>
              <a:t>be</a:t>
            </a:r>
            <a:r>
              <a:rPr lang="fr-FR" sz="3300" dirty="0" smtClean="0"/>
              <a:t> </a:t>
            </a:r>
            <a:r>
              <a:rPr lang="fr-FR" sz="3300" dirty="0" err="1" smtClean="0"/>
              <a:t>used</a:t>
            </a:r>
            <a:r>
              <a:rPr lang="fr-FR" sz="3300" dirty="0" smtClean="0"/>
              <a:t> in macro (</a:t>
            </a:r>
            <a:r>
              <a:rPr lang="fr-FR" sz="3300" i="1" dirty="0" err="1"/>
              <a:t>eg</a:t>
            </a:r>
            <a:r>
              <a:rPr lang="fr-FR" sz="3300" i="1" dirty="0"/>
              <a:t> </a:t>
            </a:r>
            <a:r>
              <a:rPr lang="fr-FR" sz="3300" dirty="0" err="1" smtClean="0"/>
              <a:t>Biau</a:t>
            </a:r>
            <a:r>
              <a:rPr lang="fr-FR" sz="3300" dirty="0" smtClean="0"/>
              <a:t> </a:t>
            </a:r>
            <a:r>
              <a:rPr lang="fr-FR" sz="3300" dirty="0"/>
              <a:t>and D’Elia 2010, Tiffin, </a:t>
            </a:r>
            <a:r>
              <a:rPr lang="fr-FR" sz="3300" dirty="0" smtClean="0"/>
              <a:t>2016)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fr-FR" sz="3300" i="1" dirty="0" smtClean="0"/>
              <a:t>Horse races </a:t>
            </a:r>
            <a:r>
              <a:rPr lang="fr-FR" sz="3300" dirty="0" err="1" smtClean="0"/>
              <a:t>based</a:t>
            </a:r>
            <a:r>
              <a:rPr lang="fr-FR" sz="3300" dirty="0" smtClean="0"/>
              <a:t> on off-the-</a:t>
            </a:r>
            <a:r>
              <a:rPr lang="fr-FR" sz="3300" dirty="0" err="1" smtClean="0"/>
              <a:t>shelf</a:t>
            </a:r>
            <a:r>
              <a:rPr lang="fr-FR" sz="3300" dirty="0" smtClean="0"/>
              <a:t> </a:t>
            </a:r>
            <a:r>
              <a:rPr lang="fr-FR" sz="3300" dirty="0" err="1" smtClean="0"/>
              <a:t>supervised</a:t>
            </a:r>
            <a:r>
              <a:rPr lang="fr-FR" sz="3300" dirty="0" smtClean="0"/>
              <a:t> </a:t>
            </a:r>
            <a:r>
              <a:rPr lang="fr-FR" sz="3300" dirty="0" err="1" smtClean="0"/>
              <a:t>algorithms</a:t>
            </a:r>
            <a:r>
              <a:rPr lang="fr-FR" sz="3300" dirty="0"/>
              <a:t> </a:t>
            </a:r>
            <a:r>
              <a:rPr lang="fr-FR" sz="3300" dirty="0" smtClean="0"/>
              <a:t>(</a:t>
            </a:r>
            <a:r>
              <a:rPr lang="fr-FR" sz="3300" dirty="0" err="1" smtClean="0"/>
              <a:t>also</a:t>
            </a:r>
            <a:r>
              <a:rPr lang="fr-FR" sz="3300" dirty="0" smtClean="0"/>
              <a:t> </a:t>
            </a:r>
            <a:r>
              <a:rPr lang="fr-FR" sz="3300" dirty="0" err="1" smtClean="0"/>
              <a:t>with</a:t>
            </a:r>
            <a:r>
              <a:rPr lang="fr-FR" sz="3300" dirty="0" smtClean="0"/>
              <a:t> a </a:t>
            </a:r>
            <a:r>
              <a:rPr lang="fr-FR" sz="3300" dirty="0" err="1" smtClean="0"/>
              <a:t>pedagogical</a:t>
            </a:r>
            <a:r>
              <a:rPr lang="fr-FR" sz="3300" dirty="0" smtClean="0"/>
              <a:t> </a:t>
            </a:r>
            <a:r>
              <a:rPr lang="fr-FR" sz="3300" dirty="0" err="1" smtClean="0"/>
              <a:t>aim</a:t>
            </a:r>
            <a:r>
              <a:rPr lang="fr-FR" sz="3300" dirty="0" smtClean="0"/>
              <a:t> to </a:t>
            </a:r>
            <a:r>
              <a:rPr lang="fr-FR" sz="3300" dirty="0" err="1" smtClean="0"/>
              <a:t>introduce</a:t>
            </a:r>
            <a:r>
              <a:rPr lang="fr-FR" sz="3300" dirty="0" smtClean="0"/>
              <a:t> new </a:t>
            </a:r>
            <a:r>
              <a:rPr lang="fr-FR" sz="3300" dirty="0" err="1" smtClean="0"/>
              <a:t>tools</a:t>
            </a:r>
            <a:r>
              <a:rPr lang="fr-FR" sz="3300" dirty="0" smtClean="0"/>
              <a:t> in macro, </a:t>
            </a:r>
            <a:r>
              <a:rPr lang="fr-FR" sz="3300" i="1" dirty="0" err="1" smtClean="0"/>
              <a:t>eg</a:t>
            </a:r>
            <a:r>
              <a:rPr lang="fr-FR" sz="3300" dirty="0" smtClean="0"/>
              <a:t> Joseph 2017, </a:t>
            </a:r>
            <a:r>
              <a:rPr lang="fr-FR" sz="3300" dirty="0"/>
              <a:t>Jung, </a:t>
            </a:r>
            <a:r>
              <a:rPr lang="fr-FR" sz="3300" dirty="0" err="1"/>
              <a:t>Patnam</a:t>
            </a:r>
            <a:r>
              <a:rPr lang="fr-FR" sz="3300" dirty="0"/>
              <a:t> and Ter-</a:t>
            </a:r>
            <a:r>
              <a:rPr lang="fr-FR" sz="3300" dirty="0" err="1"/>
              <a:t>Martirosyan</a:t>
            </a:r>
            <a:r>
              <a:rPr lang="fr-FR" sz="3300" dirty="0"/>
              <a:t> </a:t>
            </a:r>
            <a:r>
              <a:rPr lang="fr-FR" sz="3300" dirty="0" smtClean="0"/>
              <a:t>2018)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fr-FR" sz="3300" i="1" dirty="0" err="1" smtClean="0"/>
              <a:t>Why</a:t>
            </a:r>
            <a:r>
              <a:rPr lang="fr-FR" sz="3300" dirty="0" smtClean="0"/>
              <a:t> ML </a:t>
            </a:r>
            <a:r>
              <a:rPr lang="fr-FR" sz="3300" dirty="0" err="1" smtClean="0"/>
              <a:t>can</a:t>
            </a:r>
            <a:r>
              <a:rPr lang="fr-FR" sz="3300" dirty="0" smtClean="0"/>
              <a:t> </a:t>
            </a:r>
            <a:r>
              <a:rPr lang="fr-FR" sz="3300" dirty="0" err="1" smtClean="0"/>
              <a:t>work</a:t>
            </a:r>
            <a:r>
              <a:rPr lang="fr-FR" sz="3300" dirty="0" smtClean="0"/>
              <a:t>, </a:t>
            </a:r>
            <a:r>
              <a:rPr lang="fr-FR" sz="3300" dirty="0" err="1" smtClean="0"/>
              <a:t>what</a:t>
            </a:r>
            <a:r>
              <a:rPr lang="fr-FR" sz="3300" dirty="0" smtClean="0"/>
              <a:t> </a:t>
            </a:r>
            <a:r>
              <a:rPr lang="fr-FR" sz="3300" dirty="0" err="1" smtClean="0"/>
              <a:t>elements</a:t>
            </a:r>
            <a:r>
              <a:rPr lang="fr-FR" sz="3300" dirty="0" smtClean="0"/>
              <a:t> are </a:t>
            </a:r>
            <a:r>
              <a:rPr lang="fr-FR" sz="3300" dirty="0" err="1" smtClean="0"/>
              <a:t>specifically</a:t>
            </a:r>
            <a:r>
              <a:rPr lang="fr-FR" sz="3300" dirty="0" smtClean="0"/>
              <a:t> </a:t>
            </a:r>
            <a:r>
              <a:rPr lang="fr-FR" sz="3300" dirty="0" err="1" smtClean="0"/>
              <a:t>useful</a:t>
            </a:r>
            <a:r>
              <a:rPr lang="fr-FR" sz="3300" dirty="0" smtClean="0"/>
              <a:t> (</a:t>
            </a:r>
            <a:r>
              <a:rPr lang="fr-FR" sz="3300" i="1" dirty="0" err="1"/>
              <a:t>eg</a:t>
            </a:r>
            <a:r>
              <a:rPr lang="fr-FR" sz="3300" i="1" dirty="0"/>
              <a:t> </a:t>
            </a:r>
            <a:r>
              <a:rPr lang="fr-FR" sz="3300" dirty="0" smtClean="0"/>
              <a:t>Goulet Coulombe 2020[a], </a:t>
            </a:r>
            <a:r>
              <a:rPr lang="fr-FR" sz="3300" dirty="0" err="1" smtClean="0"/>
              <a:t>Bontempi</a:t>
            </a:r>
            <a:r>
              <a:rPr lang="fr-FR" sz="3300" dirty="0" smtClean="0"/>
              <a:t> 2017)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fr-FR" sz="3300" dirty="0" smtClean="0"/>
              <a:t>The </a:t>
            </a:r>
            <a:r>
              <a:rPr lang="fr-FR" sz="3300" i="1" dirty="0" err="1" smtClean="0"/>
              <a:t>limits</a:t>
            </a:r>
            <a:r>
              <a:rPr lang="fr-FR" sz="3300" dirty="0" smtClean="0"/>
              <a:t> of </a:t>
            </a:r>
            <a:r>
              <a:rPr lang="fr-FR" sz="3300" dirty="0" err="1" smtClean="0"/>
              <a:t>supervised</a:t>
            </a:r>
            <a:r>
              <a:rPr lang="fr-FR" sz="3300" dirty="0" smtClean="0"/>
              <a:t> ML in macro, and </a:t>
            </a:r>
            <a:r>
              <a:rPr lang="fr-FR" sz="3300" dirty="0" err="1" smtClean="0"/>
              <a:t>improvemens</a:t>
            </a:r>
            <a:r>
              <a:rPr lang="fr-FR" sz="3300" dirty="0" smtClean="0"/>
              <a:t> on </a:t>
            </a:r>
            <a:r>
              <a:rPr lang="fr-FR" sz="3300" dirty="0" err="1" smtClean="0"/>
              <a:t>existing</a:t>
            </a:r>
            <a:r>
              <a:rPr lang="fr-FR" sz="3300" dirty="0" smtClean="0"/>
              <a:t> </a:t>
            </a:r>
            <a:r>
              <a:rPr lang="fr-FR" sz="3300" dirty="0" err="1" smtClean="0"/>
              <a:t>algorithms</a:t>
            </a:r>
            <a:r>
              <a:rPr lang="fr-FR" sz="3300" dirty="0" smtClean="0"/>
              <a:t> in </a:t>
            </a:r>
            <a:r>
              <a:rPr lang="fr-FR" sz="3300" dirty="0" err="1" smtClean="0"/>
              <a:t>order</a:t>
            </a:r>
            <a:r>
              <a:rPr lang="fr-FR" sz="3300" dirty="0" smtClean="0"/>
              <a:t> to </a:t>
            </a:r>
            <a:r>
              <a:rPr lang="fr-FR" sz="3300" dirty="0" err="1" smtClean="0"/>
              <a:t>better</a:t>
            </a:r>
            <a:r>
              <a:rPr lang="fr-FR" sz="3300" dirty="0" smtClean="0"/>
              <a:t> </a:t>
            </a:r>
            <a:r>
              <a:rPr lang="fr-FR" sz="3300" dirty="0" err="1" smtClean="0"/>
              <a:t>address</a:t>
            </a:r>
            <a:r>
              <a:rPr lang="fr-FR" sz="3300" dirty="0" smtClean="0"/>
              <a:t> the </a:t>
            </a:r>
            <a:r>
              <a:rPr lang="fr-FR" sz="3300" dirty="0" err="1" smtClean="0"/>
              <a:t>specific</a:t>
            </a:r>
            <a:r>
              <a:rPr lang="fr-FR" sz="3300" dirty="0" smtClean="0"/>
              <a:t> </a:t>
            </a:r>
            <a:r>
              <a:rPr lang="fr-FR" sz="3300" dirty="0"/>
              <a:t>challenges in macro </a:t>
            </a:r>
            <a:r>
              <a:rPr lang="fr-FR" sz="3300" dirty="0" smtClean="0"/>
              <a:t>(</a:t>
            </a:r>
            <a:r>
              <a:rPr lang="fr-FR" sz="3300" i="1" dirty="0" err="1"/>
              <a:t>eg</a:t>
            </a:r>
            <a:r>
              <a:rPr lang="fr-FR" sz="3300" i="1" dirty="0"/>
              <a:t> </a:t>
            </a:r>
            <a:r>
              <a:rPr lang="fr-FR" sz="3300" dirty="0" smtClean="0"/>
              <a:t>Goulet </a:t>
            </a:r>
            <a:r>
              <a:rPr lang="fr-FR" sz="3300" dirty="0"/>
              <a:t>Coulombe 2020 [b], Woloszko 2017, Joseph 2019</a:t>
            </a:r>
            <a:r>
              <a:rPr lang="fr-FR" sz="3300" dirty="0" smtClean="0"/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3700" dirty="0" smtClean="0"/>
              <a:t>The </a:t>
            </a:r>
            <a:r>
              <a:rPr lang="fr-FR" sz="3700" dirty="0" err="1" smtClean="0"/>
              <a:t>literature</a:t>
            </a:r>
            <a:r>
              <a:rPr lang="fr-FR" sz="3700" dirty="0" smtClean="0"/>
              <a:t> </a:t>
            </a:r>
            <a:r>
              <a:rPr lang="fr-FR" sz="3700" dirty="0" err="1" smtClean="0"/>
              <a:t>takes</a:t>
            </a:r>
            <a:r>
              <a:rPr lang="fr-FR" sz="3700" dirty="0" smtClean="0"/>
              <a:t> a new </a:t>
            </a:r>
            <a:r>
              <a:rPr lang="fr-FR" sz="3700" dirty="0" err="1" smtClean="0"/>
              <a:t>turn</a:t>
            </a:r>
            <a:r>
              <a:rPr lang="fr-FR" sz="3700" dirty="0" smtClean="0"/>
              <a:t>: </a:t>
            </a:r>
            <a:r>
              <a:rPr lang="fr-FR" sz="3700" b="1" dirty="0" smtClean="0">
                <a:solidFill>
                  <a:schemeClr val="tx2"/>
                </a:solidFill>
              </a:rPr>
              <a:t>high-</a:t>
            </a:r>
            <a:r>
              <a:rPr lang="fr-FR" sz="3700" b="1" dirty="0" err="1" smtClean="0">
                <a:solidFill>
                  <a:schemeClr val="tx2"/>
                </a:solidFill>
              </a:rPr>
              <a:t>frequency</a:t>
            </a:r>
            <a:r>
              <a:rPr lang="fr-FR" sz="3700" b="1" dirty="0" smtClean="0">
                <a:solidFill>
                  <a:schemeClr val="tx2"/>
                </a:solidFill>
              </a:rPr>
              <a:t> data</a:t>
            </a:r>
            <a:r>
              <a:rPr lang="fr-FR" sz="3700" dirty="0" smtClean="0"/>
              <a:t>. </a:t>
            </a:r>
          </a:p>
          <a:p>
            <a:pPr marL="457200" lvl="1" indent="0">
              <a:buNone/>
            </a:pPr>
            <a:endParaRPr lang="fr-FR" sz="3300" dirty="0" smtClean="0"/>
          </a:p>
          <a:p>
            <a:pPr lvl="1"/>
            <a:endParaRPr lang="fr-FR" sz="1600" dirty="0"/>
          </a:p>
          <a:p>
            <a:endParaRPr lang="fr-F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237600"/>
            <a:ext cx="10896600" cy="1022400"/>
          </a:xfrm>
        </p:spPr>
        <p:txBody>
          <a:bodyPr/>
          <a:lstStyle/>
          <a:p>
            <a:r>
              <a:rPr lang="fr-FR" dirty="0" smtClean="0"/>
              <a:t>ML at the </a:t>
            </a:r>
            <a:r>
              <a:rPr lang="fr-FR" dirty="0" err="1" smtClean="0"/>
              <a:t>frontier</a:t>
            </a:r>
            <a:r>
              <a:rPr lang="fr-FR" dirty="0" smtClean="0"/>
              <a:t> of macro</a:t>
            </a:r>
            <a:endParaRPr lang="en-GB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0" y="4591050"/>
            <a:ext cx="11900263" cy="2266950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000" indent="-342000" algn="l" rtl="0" eaLnBrk="1" latinLnBrk="0" hangingPunct="1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  <a:defRPr kumimoji="0" sz="3200" kern="120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1600" indent="-284400" algn="l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  <a:defRPr kumimoji="0" sz="2800" kern="120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4800" indent="-230400" algn="l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Char char="•"/>
              <a:defRPr kumimoji="0" sz="2400" kern="120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20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–"/>
              <a:defRPr kumimoji="0" sz="2000" kern="120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9200" indent="-230400" algn="l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Char char="»"/>
              <a:defRPr kumimoji="0" sz="2000" kern="120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9705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84663"/>
            <a:ext cx="12192000" cy="5473337"/>
          </a:xfrm>
        </p:spPr>
        <p:txBody>
          <a:bodyPr>
            <a:normAutofit lnSpcReduction="10000"/>
          </a:bodyPr>
          <a:lstStyle/>
          <a:p>
            <a:r>
              <a:rPr lang="fr-FR" sz="2200" dirty="0"/>
              <a:t>Macro </a:t>
            </a:r>
            <a:r>
              <a:rPr lang="fr-FR" sz="2200" dirty="0" err="1"/>
              <a:t>forecasters</a:t>
            </a:r>
            <a:r>
              <a:rPr lang="fr-FR" sz="2200" dirty="0"/>
              <a:t> </a:t>
            </a:r>
            <a:r>
              <a:rPr lang="fr-FR" sz="2200" dirty="0" err="1"/>
              <a:t>using</a:t>
            </a:r>
            <a:r>
              <a:rPr lang="fr-FR" sz="2200" dirty="0"/>
              <a:t> ML face a </a:t>
            </a:r>
            <a:r>
              <a:rPr lang="fr-FR" sz="2200" dirty="0" err="1"/>
              <a:t>number</a:t>
            </a:r>
            <a:r>
              <a:rPr lang="fr-FR" sz="2200" dirty="0"/>
              <a:t> of questions at the </a:t>
            </a:r>
            <a:r>
              <a:rPr lang="fr-FR" sz="2200" b="1" dirty="0" err="1">
                <a:solidFill>
                  <a:schemeClr val="tx2"/>
                </a:solidFill>
              </a:rPr>
              <a:t>frontier</a:t>
            </a:r>
            <a:r>
              <a:rPr lang="fr-FR" sz="2200" b="1" dirty="0">
                <a:solidFill>
                  <a:schemeClr val="tx2"/>
                </a:solidFill>
              </a:rPr>
              <a:t> of </a:t>
            </a:r>
            <a:r>
              <a:rPr lang="fr-FR" sz="2200" b="1" dirty="0" err="1">
                <a:solidFill>
                  <a:schemeClr val="tx2"/>
                </a:solidFill>
              </a:rPr>
              <a:t>research</a:t>
            </a:r>
            <a:r>
              <a:rPr lang="fr-FR" sz="2200" b="1" dirty="0">
                <a:solidFill>
                  <a:schemeClr val="tx2"/>
                </a:solidFill>
              </a:rPr>
              <a:t> in ML</a:t>
            </a:r>
            <a:r>
              <a:rPr lang="fr-FR" sz="2200" dirty="0"/>
              <a:t>:</a:t>
            </a:r>
          </a:p>
          <a:p>
            <a:pPr lvl="1"/>
            <a:r>
              <a:rPr lang="fr-FR" sz="2200" dirty="0"/>
              <a:t>How to </a:t>
            </a:r>
            <a:r>
              <a:rPr lang="fr-FR" sz="2200" dirty="0" err="1"/>
              <a:t>address</a:t>
            </a:r>
            <a:r>
              <a:rPr lang="fr-FR" sz="2200" dirty="0"/>
              <a:t> </a:t>
            </a:r>
            <a:r>
              <a:rPr lang="fr-FR" sz="2200" b="1" dirty="0">
                <a:solidFill>
                  <a:schemeClr val="tx2"/>
                </a:solidFill>
              </a:rPr>
              <a:t>concept drift </a:t>
            </a:r>
            <a:r>
              <a:rPr lang="fr-FR" sz="2200" dirty="0"/>
              <a:t>(structural change)</a:t>
            </a:r>
          </a:p>
          <a:p>
            <a:pPr lvl="1"/>
            <a:r>
              <a:rPr lang="fr-FR" sz="2200" b="1" dirty="0" err="1">
                <a:solidFill>
                  <a:schemeClr val="tx2"/>
                </a:solidFill>
              </a:rPr>
              <a:t>Asynchronous</a:t>
            </a:r>
            <a:r>
              <a:rPr lang="fr-FR" sz="2200" b="1" dirty="0">
                <a:solidFill>
                  <a:schemeClr val="tx2"/>
                </a:solidFill>
              </a:rPr>
              <a:t> </a:t>
            </a:r>
            <a:r>
              <a:rPr lang="fr-FR" sz="2200" b="1" dirty="0" err="1">
                <a:solidFill>
                  <a:schemeClr val="tx2"/>
                </a:solidFill>
              </a:rPr>
              <a:t>frequencies</a:t>
            </a:r>
            <a:r>
              <a:rPr lang="fr-FR" sz="2200" dirty="0"/>
              <a:t>, the « </a:t>
            </a:r>
            <a:r>
              <a:rPr lang="fr-FR" sz="2200" b="1" dirty="0" err="1">
                <a:solidFill>
                  <a:schemeClr val="tx2"/>
                </a:solidFill>
              </a:rPr>
              <a:t>ragged</a:t>
            </a:r>
            <a:r>
              <a:rPr lang="fr-FR" sz="2200" b="1" dirty="0">
                <a:solidFill>
                  <a:schemeClr val="tx2"/>
                </a:solidFill>
              </a:rPr>
              <a:t> </a:t>
            </a:r>
            <a:r>
              <a:rPr lang="fr-FR" sz="2200" b="1" dirty="0" err="1">
                <a:solidFill>
                  <a:schemeClr val="tx2"/>
                </a:solidFill>
              </a:rPr>
              <a:t>edge</a:t>
            </a:r>
            <a:r>
              <a:rPr lang="fr-FR" sz="2200" dirty="0"/>
              <a:t> » </a:t>
            </a:r>
            <a:r>
              <a:rPr lang="fr-FR" sz="2200" dirty="0" err="1"/>
              <a:t>problem</a:t>
            </a:r>
            <a:endParaRPr lang="fr-FR" sz="2200" dirty="0"/>
          </a:p>
          <a:p>
            <a:pPr lvl="1"/>
            <a:r>
              <a:rPr lang="fr-FR" sz="2200" dirty="0"/>
              <a:t>ML for </a:t>
            </a:r>
            <a:r>
              <a:rPr lang="fr-FR" sz="2200" b="1" dirty="0" err="1">
                <a:solidFill>
                  <a:schemeClr val="tx2"/>
                </a:solidFill>
              </a:rPr>
              <a:t>tabular</a:t>
            </a:r>
            <a:r>
              <a:rPr lang="fr-FR" sz="2200" b="1" dirty="0">
                <a:solidFill>
                  <a:schemeClr val="tx2"/>
                </a:solidFill>
              </a:rPr>
              <a:t> data </a:t>
            </a:r>
            <a:r>
              <a:rPr lang="fr-FR" sz="2200" dirty="0"/>
              <a:t>(</a:t>
            </a:r>
            <a:r>
              <a:rPr lang="fr-FR" sz="2200" dirty="0" err="1"/>
              <a:t>XGBoost</a:t>
            </a:r>
            <a:r>
              <a:rPr lang="fr-FR" sz="2200" dirty="0"/>
              <a:t>, Light GBM or </a:t>
            </a:r>
            <a:r>
              <a:rPr lang="fr-FR" sz="2200" dirty="0" err="1"/>
              <a:t>deep</a:t>
            </a:r>
            <a:r>
              <a:rPr lang="fr-FR" sz="2200" dirty="0"/>
              <a:t> </a:t>
            </a:r>
            <a:r>
              <a:rPr lang="fr-FR" sz="2200" dirty="0" err="1"/>
              <a:t>learning</a:t>
            </a:r>
            <a:r>
              <a:rPr lang="fr-FR" sz="2200" dirty="0"/>
              <a:t>)</a:t>
            </a:r>
          </a:p>
          <a:p>
            <a:pPr marL="457200" lvl="1" indent="0">
              <a:buNone/>
            </a:pPr>
            <a:endParaRPr lang="fr-FR" sz="2200" dirty="0"/>
          </a:p>
          <a:p>
            <a:r>
              <a:rPr lang="fr-FR" sz="2200" dirty="0"/>
              <a:t>There are </a:t>
            </a:r>
            <a:r>
              <a:rPr lang="fr-FR" sz="2200" dirty="0" err="1"/>
              <a:t>still</a:t>
            </a:r>
            <a:r>
              <a:rPr lang="fr-FR" sz="2200" dirty="0"/>
              <a:t> a </a:t>
            </a:r>
            <a:r>
              <a:rPr lang="fr-FR" sz="2200" dirty="0" err="1"/>
              <a:t>number</a:t>
            </a:r>
            <a:r>
              <a:rPr lang="fr-FR" sz="2200" dirty="0"/>
              <a:t> of </a:t>
            </a:r>
            <a:r>
              <a:rPr lang="fr-FR" sz="2200" dirty="0" err="1"/>
              <a:t>research</a:t>
            </a:r>
            <a:r>
              <a:rPr lang="fr-FR" sz="2200" dirty="0"/>
              <a:t> questions about </a:t>
            </a:r>
            <a:r>
              <a:rPr lang="fr-FR" sz="2200" b="1" dirty="0" err="1">
                <a:solidFill>
                  <a:schemeClr val="tx2"/>
                </a:solidFill>
              </a:rPr>
              <a:t>interpretability</a:t>
            </a:r>
            <a:endParaRPr lang="fr-FR" sz="2200" b="1" dirty="0">
              <a:solidFill>
                <a:schemeClr val="tx2"/>
              </a:solidFill>
            </a:endParaRPr>
          </a:p>
          <a:p>
            <a:pPr lvl="1"/>
            <a:r>
              <a:rPr lang="fr-FR" sz="2200" dirty="0" err="1"/>
              <a:t>What</a:t>
            </a:r>
            <a:r>
              <a:rPr lang="fr-FR" sz="2200" dirty="0"/>
              <a:t> are the insights </a:t>
            </a:r>
            <a:r>
              <a:rPr lang="fr-FR" sz="2200" dirty="0" err="1"/>
              <a:t>we</a:t>
            </a:r>
            <a:r>
              <a:rPr lang="fr-FR" sz="2200" dirty="0"/>
              <a:t> </a:t>
            </a:r>
            <a:r>
              <a:rPr lang="fr-FR" sz="2200" dirty="0" err="1"/>
              <a:t>can</a:t>
            </a:r>
            <a:r>
              <a:rPr lang="fr-FR" sz="2200" dirty="0"/>
              <a:t> </a:t>
            </a:r>
            <a:r>
              <a:rPr lang="fr-FR" sz="2200" dirty="0" err="1"/>
              <a:t>derive</a:t>
            </a:r>
            <a:r>
              <a:rPr lang="fr-FR" sz="2200" dirty="0"/>
              <a:t> </a:t>
            </a:r>
            <a:r>
              <a:rPr lang="fr-FR" sz="2200" dirty="0" err="1"/>
              <a:t>from</a:t>
            </a:r>
            <a:r>
              <a:rPr lang="fr-FR" sz="2200" dirty="0"/>
              <a:t> </a:t>
            </a:r>
            <a:r>
              <a:rPr lang="fr-FR" sz="2200" dirty="0" err="1"/>
              <a:t>using</a:t>
            </a:r>
            <a:r>
              <a:rPr lang="fr-FR" sz="2200" dirty="0"/>
              <a:t> </a:t>
            </a:r>
            <a:r>
              <a:rPr lang="fr-FR" sz="2200" dirty="0" err="1"/>
              <a:t>interpretability</a:t>
            </a:r>
            <a:r>
              <a:rPr lang="fr-FR" sz="2200" dirty="0"/>
              <a:t> ? About the model, about the </a:t>
            </a:r>
            <a:r>
              <a:rPr lang="fr-FR" sz="2200" dirty="0" err="1"/>
              <a:t>economy</a:t>
            </a:r>
            <a:r>
              <a:rPr lang="fr-FR" sz="2200" dirty="0"/>
              <a:t> ? </a:t>
            </a:r>
            <a:r>
              <a:rPr lang="fr-FR" sz="2200" dirty="0" smtClean="0"/>
              <a:t>How certain are </a:t>
            </a:r>
            <a:r>
              <a:rPr lang="fr-FR" sz="2200" dirty="0" err="1" smtClean="0"/>
              <a:t>these</a:t>
            </a:r>
            <a:r>
              <a:rPr lang="fr-FR" sz="2200" dirty="0" smtClean="0"/>
              <a:t> insights (</a:t>
            </a:r>
            <a:r>
              <a:rPr lang="fr-FR" sz="2200" dirty="0" err="1" smtClean="0"/>
              <a:t>inference</a:t>
            </a:r>
            <a:r>
              <a:rPr lang="fr-FR" sz="2200" dirty="0" smtClean="0"/>
              <a:t>, Joseph 2020)</a:t>
            </a:r>
            <a:endParaRPr lang="fr-FR" sz="2200" dirty="0"/>
          </a:p>
          <a:p>
            <a:pPr lvl="1"/>
            <a:r>
              <a:rPr lang="fr-FR" sz="2200" dirty="0" err="1"/>
              <a:t>Differential</a:t>
            </a:r>
            <a:r>
              <a:rPr lang="fr-FR" sz="2200" dirty="0"/>
              <a:t> </a:t>
            </a:r>
            <a:r>
              <a:rPr lang="fr-FR" sz="2200" dirty="0" err="1"/>
              <a:t>interpretability</a:t>
            </a:r>
            <a:r>
              <a:rPr lang="fr-FR" sz="2200" dirty="0"/>
              <a:t> (</a:t>
            </a:r>
            <a:r>
              <a:rPr lang="fr-FR" sz="2200" dirty="0" err="1"/>
              <a:t>eg</a:t>
            </a:r>
            <a:r>
              <a:rPr lang="fr-FR" sz="2200" dirty="0"/>
              <a:t> </a:t>
            </a:r>
            <a:r>
              <a:rPr lang="fr-FR" sz="2200" dirty="0" err="1"/>
              <a:t>different</a:t>
            </a:r>
            <a:r>
              <a:rPr lang="fr-FR" sz="2200" dirty="0"/>
              <a:t> </a:t>
            </a:r>
            <a:r>
              <a:rPr lang="fr-FR" sz="2200" dirty="0" err="1"/>
              <a:t>explanations</a:t>
            </a:r>
            <a:r>
              <a:rPr lang="fr-FR" sz="2200" dirty="0"/>
              <a:t> </a:t>
            </a:r>
            <a:r>
              <a:rPr lang="fr-FR" sz="2200" dirty="0" err="1"/>
              <a:t>derived</a:t>
            </a:r>
            <a:r>
              <a:rPr lang="fr-FR" sz="2200" dirty="0"/>
              <a:t> </a:t>
            </a:r>
            <a:r>
              <a:rPr lang="fr-FR" sz="2200" dirty="0" err="1"/>
              <a:t>from</a:t>
            </a:r>
            <a:r>
              <a:rPr lang="fr-FR" sz="2200" dirty="0"/>
              <a:t> </a:t>
            </a:r>
            <a:r>
              <a:rPr lang="fr-FR" sz="2200" dirty="0" err="1"/>
              <a:t>different</a:t>
            </a:r>
            <a:r>
              <a:rPr lang="fr-FR" sz="2200" dirty="0"/>
              <a:t> </a:t>
            </a:r>
            <a:r>
              <a:rPr lang="fr-FR" sz="2200" dirty="0" err="1"/>
              <a:t>models</a:t>
            </a:r>
            <a:r>
              <a:rPr lang="fr-FR" sz="2200" dirty="0"/>
              <a:t> in the horse race, </a:t>
            </a:r>
            <a:r>
              <a:rPr lang="fr-FR" sz="2200" dirty="0" err="1"/>
              <a:t>see</a:t>
            </a:r>
            <a:r>
              <a:rPr lang="fr-FR" sz="2200" dirty="0"/>
              <a:t> Joseph 2020)</a:t>
            </a:r>
          </a:p>
          <a:p>
            <a:pPr lvl="1"/>
            <a:r>
              <a:rPr lang="fr-FR" sz="2200" dirty="0"/>
              <a:t>How to group variables in </a:t>
            </a:r>
            <a:r>
              <a:rPr lang="fr-FR" sz="2200" dirty="0" err="1"/>
              <a:t>meaningful</a:t>
            </a:r>
            <a:r>
              <a:rPr lang="fr-FR" sz="2200" dirty="0"/>
              <a:t> « concepts » (Renard, Woloszko, </a:t>
            </a:r>
            <a:r>
              <a:rPr lang="fr-FR" sz="2200" dirty="0" err="1"/>
              <a:t>Aigrain</a:t>
            </a:r>
            <a:r>
              <a:rPr lang="fr-FR" sz="2200" dirty="0"/>
              <a:t>, </a:t>
            </a:r>
            <a:r>
              <a:rPr lang="fr-FR" sz="2200" dirty="0" err="1"/>
              <a:t>Detyniecki</a:t>
            </a:r>
            <a:r>
              <a:rPr lang="fr-FR" sz="2200" dirty="0"/>
              <a:t>, 2019</a:t>
            </a:r>
            <a:r>
              <a:rPr lang="fr-FR" sz="2200" dirty="0" smtClean="0"/>
              <a:t>)</a:t>
            </a:r>
          </a:p>
          <a:p>
            <a:pPr marL="457200" lvl="1" indent="0">
              <a:buNone/>
            </a:pPr>
            <a:endParaRPr lang="fr-FR" sz="2200" dirty="0" smtClean="0"/>
          </a:p>
          <a:p>
            <a:r>
              <a:rPr lang="fr-FR" sz="2200" dirty="0" err="1"/>
              <a:t>Another</a:t>
            </a:r>
            <a:r>
              <a:rPr lang="fr-FR" sz="2200" dirty="0"/>
              <a:t> important </a:t>
            </a:r>
            <a:r>
              <a:rPr lang="fr-FR" sz="2200" dirty="0" err="1"/>
              <a:t>research</a:t>
            </a:r>
            <a:r>
              <a:rPr lang="fr-FR" sz="2200" dirty="0"/>
              <a:t> topic </a:t>
            </a:r>
            <a:r>
              <a:rPr lang="fr-FR" sz="2200" dirty="0" err="1"/>
              <a:t>is</a:t>
            </a:r>
            <a:r>
              <a:rPr lang="fr-FR" sz="2200" dirty="0"/>
              <a:t> model </a:t>
            </a:r>
            <a:r>
              <a:rPr lang="fr-FR" sz="2200" dirty="0" err="1"/>
              <a:t>evaluation</a:t>
            </a:r>
            <a:r>
              <a:rPr lang="fr-FR" sz="2200" dirty="0"/>
              <a:t>…</a:t>
            </a:r>
          </a:p>
          <a:p>
            <a:endParaRPr lang="en-GB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 </a:t>
            </a:r>
            <a:r>
              <a:rPr lang="fr-FR" dirty="0"/>
              <a:t>at the </a:t>
            </a:r>
            <a:r>
              <a:rPr lang="fr-FR" dirty="0" err="1"/>
              <a:t>frontier</a:t>
            </a:r>
            <a:r>
              <a:rPr lang="fr-FR" dirty="0"/>
              <a:t> of 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8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26126" y="1201777"/>
            <a:ext cx="12113623" cy="5516880"/>
          </a:xfrm>
        </p:spPr>
        <p:txBody>
          <a:bodyPr>
            <a:normAutofit fontScale="55000" lnSpcReduction="20000"/>
          </a:bodyPr>
          <a:lstStyle/>
          <a:p>
            <a:pPr marL="457200" lvl="1" indent="0">
              <a:spcBef>
                <a:spcPts val="600"/>
              </a:spcBef>
              <a:buNone/>
            </a:pPr>
            <a:endParaRPr lang="en-GB" dirty="0" smtClean="0"/>
          </a:p>
          <a:p>
            <a:pPr>
              <a:spcBef>
                <a:spcPts val="600"/>
              </a:spcBef>
            </a:pPr>
            <a:r>
              <a:rPr lang="fr-FR" b="1" dirty="0" smtClean="0">
                <a:solidFill>
                  <a:schemeClr val="tx2"/>
                </a:solidFill>
              </a:rPr>
              <a:t>Data </a:t>
            </a:r>
            <a:r>
              <a:rPr lang="fr-FR" b="1" dirty="0" err="1" smtClean="0">
                <a:solidFill>
                  <a:schemeClr val="tx2"/>
                </a:solidFill>
              </a:rPr>
              <a:t>re-use</a:t>
            </a:r>
            <a:r>
              <a:rPr lang="fr-FR" dirty="0" smtClean="0"/>
              <a:t>: </a:t>
            </a:r>
          </a:p>
          <a:p>
            <a:pPr lvl="1">
              <a:spcBef>
                <a:spcPts val="600"/>
              </a:spcBef>
            </a:pPr>
            <a:r>
              <a:rPr lang="fr-FR" dirty="0" err="1" smtClean="0"/>
              <a:t>Forecast</a:t>
            </a:r>
            <a:r>
              <a:rPr lang="fr-FR" dirty="0" smtClean="0"/>
              <a:t> </a:t>
            </a:r>
            <a:r>
              <a:rPr lang="fr-FR" dirty="0" smtClean="0"/>
              <a:t>simulations </a:t>
            </a:r>
            <a:r>
              <a:rPr lang="fr-FR" dirty="0" err="1" smtClean="0"/>
              <a:t>aim</a:t>
            </a:r>
            <a:r>
              <a:rPr lang="fr-FR" dirty="0" smtClean="0"/>
              <a:t> at </a:t>
            </a:r>
            <a:r>
              <a:rPr lang="fr-FR" dirty="0" err="1" smtClean="0"/>
              <a:t>estimating</a:t>
            </a:r>
            <a:r>
              <a:rPr lang="fr-FR" dirty="0" smtClean="0"/>
              <a:t> model performance </a:t>
            </a:r>
            <a:r>
              <a:rPr lang="fr-FR" dirty="0" err="1" smtClean="0"/>
              <a:t>based</a:t>
            </a:r>
            <a:r>
              <a:rPr lang="fr-FR" dirty="0" smtClean="0"/>
              <a:t> on a </a:t>
            </a:r>
            <a:r>
              <a:rPr lang="fr-FR" dirty="0" err="1" smtClean="0"/>
              <a:t>sample</a:t>
            </a:r>
            <a:r>
              <a:rPr lang="fr-FR" dirty="0" smtClean="0"/>
              <a:t> of observations (= the </a:t>
            </a:r>
            <a:r>
              <a:rPr lang="fr-FR" dirty="0" smtClean="0">
                <a:solidFill>
                  <a:schemeClr val="tx2"/>
                </a:solidFill>
              </a:rPr>
              <a:t>validation set</a:t>
            </a:r>
            <a:r>
              <a:rPr lang="fr-FR" dirty="0" smtClean="0"/>
              <a:t>)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Research in </a:t>
            </a:r>
            <a:r>
              <a:rPr lang="fr-FR" dirty="0" err="1" smtClean="0"/>
              <a:t>forecasting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smtClean="0">
                <a:solidFill>
                  <a:schemeClr val="tx2"/>
                </a:solidFill>
              </a:rPr>
              <a:t>adaptive </a:t>
            </a:r>
            <a:r>
              <a:rPr lang="fr-FR" dirty="0" err="1" smtClean="0">
                <a:solidFill>
                  <a:schemeClr val="tx2"/>
                </a:solidFill>
              </a:rPr>
              <a:t>process</a:t>
            </a:r>
            <a:r>
              <a:rPr lang="fr-FR" dirty="0" smtClean="0">
                <a:solidFill>
                  <a:schemeClr val="tx2"/>
                </a:solidFill>
              </a:rPr>
              <a:t> </a:t>
            </a:r>
            <a:r>
              <a:rPr lang="en-GB" dirty="0"/>
              <a:t>whereby researchers select a model, evaluate its performance using forecast </a:t>
            </a:r>
            <a:r>
              <a:rPr lang="en-GB" dirty="0" smtClean="0"/>
              <a:t>simulation on a given validation set, </a:t>
            </a:r>
            <a:r>
              <a:rPr lang="en-GB" dirty="0"/>
              <a:t>and iterate based on previous </a:t>
            </a:r>
            <a:r>
              <a:rPr lang="en-GB" dirty="0" smtClean="0"/>
              <a:t>results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Data </a:t>
            </a:r>
            <a:r>
              <a:rPr lang="fr-FR" dirty="0" err="1" smtClean="0"/>
              <a:t>reuse</a:t>
            </a:r>
            <a:r>
              <a:rPr lang="fr-FR" dirty="0" smtClean="0"/>
              <a:t> = </a:t>
            </a:r>
            <a:r>
              <a:rPr lang="fr-FR" dirty="0" err="1" smtClean="0"/>
              <a:t>using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validation set for </a:t>
            </a:r>
            <a:r>
              <a:rPr lang="fr-FR" dirty="0" err="1" smtClean="0">
                <a:solidFill>
                  <a:schemeClr val="tx2"/>
                </a:solidFill>
              </a:rPr>
              <a:t>developing</a:t>
            </a:r>
            <a:r>
              <a:rPr lang="fr-FR" dirty="0"/>
              <a:t> </a:t>
            </a:r>
            <a:r>
              <a:rPr lang="fr-FR" dirty="0" smtClean="0"/>
              <a:t>and </a:t>
            </a:r>
            <a:r>
              <a:rPr lang="fr-FR" dirty="0" err="1" smtClean="0">
                <a:solidFill>
                  <a:schemeClr val="tx2"/>
                </a:solidFill>
              </a:rPr>
              <a:t>evaluating</a:t>
            </a:r>
            <a:r>
              <a:rPr lang="fr-FR" dirty="0" smtClean="0"/>
              <a:t> the model. 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fr-FR" dirty="0" smtClean="0"/>
          </a:p>
          <a:p>
            <a:pPr>
              <a:spcBef>
                <a:spcPts val="600"/>
              </a:spcBef>
            </a:pPr>
            <a:r>
              <a:rPr lang="fr-FR" dirty="0" smtClean="0"/>
              <a:t>Data </a:t>
            </a:r>
            <a:r>
              <a:rPr lang="fr-FR" dirty="0" err="1"/>
              <a:t>reuse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cause </a:t>
            </a:r>
            <a:r>
              <a:rPr lang="fr-FR" b="1" dirty="0">
                <a:solidFill>
                  <a:schemeClr val="tx2"/>
                </a:solidFill>
              </a:rPr>
              <a:t>« over-</a:t>
            </a:r>
            <a:r>
              <a:rPr lang="fr-FR" b="1" dirty="0" err="1">
                <a:solidFill>
                  <a:schemeClr val="tx2"/>
                </a:solidFill>
              </a:rPr>
              <a:t>fitting</a:t>
            </a:r>
            <a:r>
              <a:rPr lang="fr-FR" b="1" dirty="0">
                <a:solidFill>
                  <a:schemeClr val="tx2"/>
                </a:solidFill>
              </a:rPr>
              <a:t> the validation set »</a:t>
            </a:r>
            <a:r>
              <a:rPr lang="fr-FR" dirty="0"/>
              <a:t> </a:t>
            </a:r>
          </a:p>
          <a:p>
            <a:pPr lvl="1">
              <a:spcBef>
                <a:spcPts val="600"/>
              </a:spcBef>
            </a:pPr>
            <a:r>
              <a:rPr lang="fr-FR" dirty="0" err="1">
                <a:solidFill>
                  <a:schemeClr val="tx2"/>
                </a:solidFill>
              </a:rPr>
              <a:t>Overfitting</a:t>
            </a:r>
            <a:r>
              <a:rPr lang="fr-FR" dirty="0">
                <a:solidFill>
                  <a:schemeClr val="tx2"/>
                </a:solidFill>
              </a:rPr>
              <a:t> the training set </a:t>
            </a:r>
            <a:r>
              <a:rPr lang="fr-FR" dirty="0"/>
              <a:t>= </a:t>
            </a:r>
            <a:r>
              <a:rPr lang="en-GB" dirty="0"/>
              <a:t>the in-sample performance diverges from the out-of-sample performance </a:t>
            </a:r>
          </a:p>
          <a:p>
            <a:pPr lvl="1">
              <a:spcBef>
                <a:spcPts val="600"/>
              </a:spcBef>
            </a:pPr>
            <a:r>
              <a:rPr lang="fr-FR" dirty="0">
                <a:solidFill>
                  <a:schemeClr val="tx2"/>
                </a:solidFill>
              </a:rPr>
              <a:t>Over-</a:t>
            </a:r>
            <a:r>
              <a:rPr lang="fr-FR" dirty="0" err="1">
                <a:solidFill>
                  <a:schemeClr val="tx2"/>
                </a:solidFill>
              </a:rPr>
              <a:t>fitting</a:t>
            </a:r>
            <a:r>
              <a:rPr lang="fr-FR" dirty="0">
                <a:solidFill>
                  <a:schemeClr val="tx2"/>
                </a:solidFill>
              </a:rPr>
              <a:t> the validation set </a:t>
            </a:r>
            <a:r>
              <a:rPr lang="fr-FR" dirty="0"/>
              <a:t>= the </a:t>
            </a:r>
            <a:r>
              <a:rPr lang="en-GB" dirty="0"/>
              <a:t>out-of-sample performance diverges from the “general” performance (over the underlying data distribution)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fr-FR" dirty="0" smtClean="0"/>
          </a:p>
          <a:p>
            <a:pPr>
              <a:spcBef>
                <a:spcPts val="600"/>
              </a:spcBef>
            </a:pPr>
            <a:r>
              <a:rPr lang="fr-FR" dirty="0" err="1" smtClean="0"/>
              <a:t>Also</a:t>
            </a:r>
            <a:r>
              <a:rPr lang="fr-FR" dirty="0" smtClean="0"/>
              <a:t> know as </a:t>
            </a:r>
            <a:r>
              <a:rPr lang="fr-FR" b="1" dirty="0" smtClean="0">
                <a:solidFill>
                  <a:schemeClr val="tx2"/>
                </a:solidFill>
              </a:rPr>
              <a:t>model </a:t>
            </a:r>
            <a:r>
              <a:rPr lang="fr-FR" b="1" dirty="0" err="1" smtClean="0">
                <a:solidFill>
                  <a:schemeClr val="tx2"/>
                </a:solidFill>
              </a:rPr>
              <a:t>selection</a:t>
            </a:r>
            <a:r>
              <a:rPr lang="fr-FR" b="1" dirty="0" smtClean="0">
                <a:solidFill>
                  <a:schemeClr val="tx2"/>
                </a:solidFill>
              </a:rPr>
              <a:t> </a:t>
            </a:r>
            <a:r>
              <a:rPr lang="fr-FR" b="1" dirty="0" err="1" smtClean="0">
                <a:solidFill>
                  <a:schemeClr val="tx2"/>
                </a:solidFill>
              </a:rPr>
              <a:t>bias</a:t>
            </a:r>
            <a:r>
              <a:rPr lang="fr-FR" dirty="0" smtClean="0"/>
              <a:t>: </a:t>
            </a:r>
            <a:endParaRPr lang="fr-FR" dirty="0"/>
          </a:p>
          <a:p>
            <a:pPr lvl="1">
              <a:spcBef>
                <a:spcPts val="600"/>
              </a:spcBef>
            </a:pPr>
            <a:r>
              <a:rPr lang="fr-FR" dirty="0" smtClean="0"/>
              <a:t>The best model,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i="1" dirty="0" smtClean="0"/>
              <a:t>ex post</a:t>
            </a:r>
            <a:r>
              <a:rPr lang="fr-FR" dirty="0" smtClean="0"/>
              <a:t>, </a:t>
            </a:r>
            <a:r>
              <a:rPr lang="fr-FR" dirty="0" err="1" smtClean="0"/>
              <a:t>is</a:t>
            </a:r>
            <a:r>
              <a:rPr lang="fr-FR" dirty="0" smtClean="0"/>
              <a:t> more </a:t>
            </a:r>
            <a:r>
              <a:rPr lang="fr-FR" dirty="0" err="1" smtClean="0"/>
              <a:t>likely</a:t>
            </a:r>
            <a:r>
              <a:rPr lang="fr-FR" dirty="0" smtClean="0"/>
              <a:t> to </a:t>
            </a:r>
            <a:r>
              <a:rPr lang="fr-FR" dirty="0" smtClean="0">
                <a:solidFill>
                  <a:schemeClr val="tx2"/>
                </a:solidFill>
              </a:rPr>
              <a:t>fit the noise in the validation data</a:t>
            </a:r>
          </a:p>
          <a:p>
            <a:pPr lvl="1">
              <a:spcBef>
                <a:spcPts val="600"/>
              </a:spcBef>
            </a:pPr>
            <a:r>
              <a:rPr lang="fr-FR" dirty="0" err="1"/>
              <a:t>F</a:t>
            </a:r>
            <a:r>
              <a:rPr lang="fr-FR" dirty="0" err="1" smtClean="0"/>
              <a:t>orecast</a:t>
            </a:r>
            <a:r>
              <a:rPr lang="fr-FR" dirty="0" smtClean="0"/>
              <a:t> simulations </a:t>
            </a:r>
            <a:r>
              <a:rPr lang="fr-FR" dirty="0" err="1" smtClean="0"/>
              <a:t>provide</a:t>
            </a:r>
            <a:r>
              <a:rPr lang="fr-FR" dirty="0" smtClean="0"/>
              <a:t> </a:t>
            </a:r>
            <a:r>
              <a:rPr lang="fr-FR" dirty="0" err="1" smtClean="0"/>
              <a:t>spurrious</a:t>
            </a:r>
            <a:r>
              <a:rPr lang="fr-FR" dirty="0" smtClean="0"/>
              <a:t> performance </a:t>
            </a:r>
            <a:r>
              <a:rPr lang="fr-FR" dirty="0" err="1" smtClean="0"/>
              <a:t>estimates</a:t>
            </a:r>
            <a:r>
              <a:rPr lang="fr-FR" dirty="0" smtClean="0"/>
              <a:t>…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… which may </a:t>
            </a:r>
            <a:r>
              <a:rPr lang="en-GB" dirty="0"/>
              <a:t>lead to false discoveries by </a:t>
            </a:r>
            <a:r>
              <a:rPr lang="en-GB" dirty="0">
                <a:solidFill>
                  <a:schemeClr val="tx2"/>
                </a:solidFill>
              </a:rPr>
              <a:t>selecting models based on luck rather than skills </a:t>
            </a:r>
            <a:r>
              <a:rPr lang="en-GB" dirty="0"/>
              <a:t>(White, </a:t>
            </a:r>
            <a:r>
              <a:rPr lang="en-GB" dirty="0" smtClean="0"/>
              <a:t>2000).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fr-FR" dirty="0" smtClean="0"/>
          </a:p>
          <a:p>
            <a:pPr>
              <a:spcBef>
                <a:spcPts val="600"/>
              </a:spcBef>
            </a:pPr>
            <a:r>
              <a:rPr lang="fr-FR" dirty="0" smtClean="0"/>
              <a:t>Model </a:t>
            </a:r>
            <a:r>
              <a:rPr lang="fr-FR" dirty="0" err="1" smtClean="0"/>
              <a:t>selection</a:t>
            </a:r>
            <a:r>
              <a:rPr lang="fr-FR" dirty="0" smtClean="0"/>
              <a:t> </a:t>
            </a:r>
            <a:r>
              <a:rPr lang="fr-FR" dirty="0" err="1" smtClean="0"/>
              <a:t>bias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bigger</a:t>
            </a:r>
            <a:r>
              <a:rPr lang="fr-FR" dirty="0" smtClean="0"/>
              <a:t> </a:t>
            </a:r>
            <a:r>
              <a:rPr lang="fr-FR" dirty="0" err="1" smtClean="0"/>
              <a:t>concern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: </a:t>
            </a:r>
            <a:endParaRPr lang="en-GB" dirty="0" smtClean="0"/>
          </a:p>
          <a:p>
            <a:pPr lvl="1">
              <a:spcBef>
                <a:spcPts val="600"/>
              </a:spcBef>
            </a:pPr>
            <a:r>
              <a:rPr lang="fr-FR" dirty="0" smtClean="0"/>
              <a:t>The validation set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small</a:t>
            </a:r>
            <a:r>
              <a:rPr lang="fr-FR" dirty="0" smtClean="0"/>
              <a:t> (</a:t>
            </a:r>
            <a:r>
              <a:rPr lang="fr-FR" dirty="0" err="1" smtClean="0"/>
              <a:t>here</a:t>
            </a:r>
            <a:r>
              <a:rPr lang="fr-FR" dirty="0" smtClean="0"/>
              <a:t>, N=24), or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gist</a:t>
            </a:r>
            <a:r>
              <a:rPr lang="fr-FR" dirty="0" smtClean="0"/>
              <a:t> of the variance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driven</a:t>
            </a:r>
            <a:r>
              <a:rPr lang="fr-FR" dirty="0" smtClean="0"/>
              <a:t> by one </a:t>
            </a:r>
            <a:r>
              <a:rPr lang="fr-FR" dirty="0" err="1" smtClean="0"/>
              <a:t>given</a:t>
            </a:r>
            <a:r>
              <a:rPr lang="fr-FR" dirty="0" smtClean="0"/>
              <a:t> </a:t>
            </a:r>
            <a:r>
              <a:rPr lang="fr-FR" dirty="0" err="1" smtClean="0"/>
              <a:t>event</a:t>
            </a:r>
            <a:endParaRPr lang="fr-FR" dirty="0" smtClean="0"/>
          </a:p>
          <a:p>
            <a:pPr lvl="1">
              <a:spcBef>
                <a:spcPts val="600"/>
              </a:spcBef>
            </a:pPr>
            <a:r>
              <a:rPr lang="fr-FR" dirty="0" smtClean="0"/>
              <a:t>The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hyperparameters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smtClean="0"/>
              <a:t>large</a:t>
            </a:r>
            <a:endParaRPr lang="fr-F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Forecast</a:t>
            </a:r>
            <a:r>
              <a:rPr lang="fr-FR" dirty="0" smtClean="0"/>
              <a:t> simulations are </a:t>
            </a:r>
            <a:r>
              <a:rPr lang="fr-FR" dirty="0" err="1" smtClean="0"/>
              <a:t>constrained</a:t>
            </a:r>
            <a:r>
              <a:rPr lang="fr-FR" dirty="0" smtClean="0"/>
              <a:t> by </a:t>
            </a:r>
            <a:br>
              <a:rPr lang="fr-FR" dirty="0" smtClean="0"/>
            </a:br>
            <a:r>
              <a:rPr lang="fr-FR" dirty="0" smtClean="0"/>
              <a:t>the data </a:t>
            </a:r>
            <a:r>
              <a:rPr lang="fr-FR" dirty="0" err="1" smtClean="0"/>
              <a:t>reuse</a:t>
            </a:r>
            <a:r>
              <a:rPr lang="fr-FR" dirty="0" smtClean="0"/>
              <a:t> </a:t>
            </a:r>
            <a:r>
              <a:rPr lang="fr-FR" dirty="0" err="1" smtClean="0"/>
              <a:t>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806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8106" y="2560320"/>
            <a:ext cx="2253894" cy="42976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358537"/>
                <a:ext cx="9614263" cy="5259977"/>
              </a:xfrm>
            </p:spPr>
            <p:txBody>
              <a:bodyPr>
                <a:normAutofit fontScale="47500" lnSpcReduction="20000"/>
              </a:bodyPr>
              <a:lstStyle/>
              <a:p>
                <a:pPr marL="0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fr-FR" dirty="0"/>
                  <a:t>1</a:t>
                </a:r>
                <a:r>
                  <a:rPr lang="fr-FR" dirty="0" smtClean="0"/>
                  <a:t>. </a:t>
                </a:r>
                <a:r>
                  <a:rPr lang="fr-FR" sz="3300" dirty="0" smtClean="0"/>
                  <a:t>Design of </a:t>
                </a:r>
                <a:r>
                  <a:rPr lang="fr-FR" sz="3300" b="1" dirty="0" smtClean="0">
                    <a:solidFill>
                      <a:schemeClr val="tx2"/>
                    </a:solidFill>
                  </a:rPr>
                  <a:t>validation set</a:t>
                </a:r>
                <a:endParaRPr lang="fr-FR" dirty="0"/>
              </a:p>
              <a:p>
                <a:pPr marL="457200" lvl="1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fr-FR" i="1" dirty="0" err="1" smtClean="0"/>
                  <a:t>Eg</a:t>
                </a:r>
                <a:r>
                  <a:rPr lang="fr-FR" dirty="0" smtClean="0"/>
                  <a:t> </a:t>
                </a:r>
                <a:r>
                  <a:rPr lang="fr-FR" dirty="0"/>
                  <a:t>Goulet Coulombe et al. 2020: </a:t>
                </a:r>
                <a:endParaRPr lang="fr-FR" dirty="0" smtClean="0"/>
              </a:p>
              <a:p>
                <a:pPr marL="457200" lvl="1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en-US" dirty="0" smtClean="0"/>
                  <a:t>38 </a:t>
                </a:r>
                <a:r>
                  <a:rPr lang="en-US" dirty="0"/>
                  <a:t>years, 10 key monthly macroeconomic indicators, 6 </a:t>
                </a:r>
                <a:r>
                  <a:rPr lang="en-US" dirty="0" smtClean="0"/>
                  <a:t>horizons</a:t>
                </a:r>
              </a:p>
              <a:p>
                <a:pPr marL="0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fr-FR" dirty="0" smtClean="0"/>
              </a:p>
              <a:p>
                <a:pPr marL="0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fr-FR" dirty="0"/>
                  <a:t>2</a:t>
                </a:r>
                <a:r>
                  <a:rPr lang="fr-FR" dirty="0" smtClean="0"/>
                  <a:t>. </a:t>
                </a:r>
                <a:r>
                  <a:rPr lang="fr-FR" dirty="0" err="1"/>
                  <a:t>Choice</a:t>
                </a:r>
                <a:r>
                  <a:rPr lang="fr-FR" dirty="0"/>
                  <a:t> of </a:t>
                </a:r>
                <a:r>
                  <a:rPr lang="fr-FR" b="1" dirty="0">
                    <a:solidFill>
                      <a:schemeClr val="tx2"/>
                    </a:solidFill>
                  </a:rPr>
                  <a:t>benchmarks</a:t>
                </a:r>
                <a:r>
                  <a:rPr lang="fr-FR" dirty="0"/>
                  <a:t> 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dirty="0"/>
                  <a:t>OLS </a:t>
                </a:r>
                <a:r>
                  <a:rPr lang="fr-FR" dirty="0" err="1"/>
                  <a:t>is</a:t>
                </a:r>
                <a:r>
                  <a:rPr lang="fr-FR" dirty="0"/>
                  <a:t> not a good benchmark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dirty="0" err="1"/>
                  <a:t>Autoregressive</a:t>
                </a:r>
                <a:r>
                  <a:rPr lang="fr-FR" dirty="0"/>
                  <a:t> </a:t>
                </a:r>
                <a:r>
                  <a:rPr lang="fr-FR" dirty="0" err="1"/>
                  <a:t>models</a:t>
                </a:r>
                <a:r>
                  <a:rPr lang="fr-FR" dirty="0"/>
                  <a:t> are good </a:t>
                </a:r>
                <a:r>
                  <a:rPr lang="fr-FR" dirty="0" err="1"/>
                  <a:t>when</a:t>
                </a:r>
                <a:r>
                  <a:rPr lang="fr-FR" dirty="0"/>
                  <a:t> </a:t>
                </a:r>
                <a:r>
                  <a:rPr lang="fr-FR" dirty="0" err="1"/>
                  <a:t>forecasting</a:t>
                </a:r>
                <a:r>
                  <a:rPr lang="fr-FR" dirty="0"/>
                  <a:t> time </a:t>
                </a:r>
                <a:r>
                  <a:rPr lang="fr-FR" dirty="0" err="1"/>
                  <a:t>series</a:t>
                </a:r>
                <a:r>
                  <a:rPr lang="fr-FR" dirty="0"/>
                  <a:t> </a:t>
                </a:r>
                <a:r>
                  <a:rPr lang="fr-FR" dirty="0" err="1"/>
                  <a:t>with</a:t>
                </a:r>
                <a:r>
                  <a:rPr lang="fr-FR" dirty="0"/>
                  <a:t> </a:t>
                </a:r>
                <a:r>
                  <a:rPr lang="fr-FR" dirty="0" err="1"/>
                  <a:t>persistence</a:t>
                </a:r>
                <a:r>
                  <a:rPr lang="fr-FR" dirty="0"/>
                  <a:t> (as </a:t>
                </a:r>
                <a:r>
                  <a:rPr lang="fr-FR" dirty="0"/>
                  <a:t>predicting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acc>
                    <m:r>
                      <a:rPr lang="fr-FR" i="1" dirty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GB" dirty="0"/>
                  <a:t>can often give a good RMSE)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dirty="0"/>
                  <a:t>State-of-the-art </a:t>
                </a:r>
                <a:r>
                  <a:rPr lang="fr-FR" dirty="0" err="1"/>
                  <a:t>DFMs</a:t>
                </a:r>
                <a:r>
                  <a:rPr lang="fr-FR" dirty="0"/>
                  <a:t> or </a:t>
                </a:r>
                <a:r>
                  <a:rPr lang="fr-FR" dirty="0" err="1"/>
                  <a:t>existing</a:t>
                </a:r>
                <a:r>
                  <a:rPr lang="fr-FR" dirty="0"/>
                  <a:t> </a:t>
                </a:r>
                <a:r>
                  <a:rPr lang="fr-FR" dirty="0" err="1"/>
                  <a:t>forecasts</a:t>
                </a:r>
                <a:r>
                  <a:rPr lang="fr-FR" dirty="0"/>
                  <a:t> ? </a:t>
                </a:r>
                <a:endParaRPr lang="fr-FR" dirty="0"/>
              </a:p>
              <a:p>
                <a:pPr lvl="2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dirty="0"/>
                  <a:t>Not </a:t>
                </a:r>
                <a:r>
                  <a:rPr lang="fr-FR" dirty="0" err="1"/>
                  <a:t>so</a:t>
                </a:r>
                <a:r>
                  <a:rPr lang="fr-FR" dirty="0"/>
                  <a:t> </a:t>
                </a:r>
                <a:r>
                  <a:rPr lang="fr-FR" dirty="0" err="1"/>
                  <a:t>easy</a:t>
                </a:r>
                <a:r>
                  <a:rPr lang="fr-FR" dirty="0"/>
                  <a:t> to </a:t>
                </a:r>
                <a:r>
                  <a:rPr lang="fr-FR" dirty="0" err="1"/>
                  <a:t>replicate</a:t>
                </a:r>
                <a:r>
                  <a:rPr lang="fr-FR" dirty="0"/>
                  <a:t> a good DFM…</a:t>
                </a:r>
              </a:p>
              <a:p>
                <a:pPr lvl="2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dirty="0" err="1"/>
                  <a:t>Existing</a:t>
                </a:r>
                <a:r>
                  <a:rPr lang="fr-FR" dirty="0"/>
                  <a:t> </a:t>
                </a:r>
                <a:r>
                  <a:rPr lang="fr-FR" dirty="0" err="1"/>
                  <a:t>forecasts</a:t>
                </a:r>
                <a:r>
                  <a:rPr lang="fr-FR" dirty="0"/>
                  <a:t> </a:t>
                </a:r>
                <a:r>
                  <a:rPr lang="fr-FR" dirty="0" err="1"/>
                  <a:t>rarely</a:t>
                </a:r>
                <a:r>
                  <a:rPr lang="fr-FR" dirty="0"/>
                  <a:t> </a:t>
                </a:r>
                <a:r>
                  <a:rPr lang="fr-FR" dirty="0" err="1"/>
                  <a:t>publish</a:t>
                </a:r>
                <a:r>
                  <a:rPr lang="fr-FR" dirty="0"/>
                  <a:t> </a:t>
                </a:r>
                <a:r>
                  <a:rPr lang="fr-FR" dirty="0" err="1"/>
                  <a:t>their</a:t>
                </a:r>
                <a:r>
                  <a:rPr lang="fr-FR" dirty="0"/>
                  <a:t> vintages – </a:t>
                </a:r>
                <a:r>
                  <a:rPr lang="fr-FR" dirty="0" err="1"/>
                  <a:t>they</a:t>
                </a:r>
                <a:r>
                  <a:rPr lang="fr-FR" dirty="0"/>
                  <a:t> </a:t>
                </a:r>
                <a:r>
                  <a:rPr lang="fr-FR" dirty="0" err="1"/>
                  <a:t>should</a:t>
                </a:r>
                <a:r>
                  <a:rPr lang="fr-FR" dirty="0"/>
                  <a:t> </a:t>
                </a:r>
                <a:r>
                  <a:rPr lang="fr-FR" dirty="0" smtClean="0"/>
                  <a:t>!</a:t>
                </a:r>
              </a:p>
              <a:p>
                <a:pPr marL="914400" lvl="2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fr-FR" dirty="0"/>
              </a:p>
              <a:p>
                <a:pPr marL="0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fr-FR" dirty="0" smtClean="0"/>
                  <a:t>3. </a:t>
                </a:r>
                <a:r>
                  <a:rPr lang="fr-FR" b="1" dirty="0" err="1" smtClean="0">
                    <a:solidFill>
                      <a:schemeClr val="tx2"/>
                    </a:solidFill>
                  </a:rPr>
                  <a:t>Publishing</a:t>
                </a:r>
                <a:r>
                  <a:rPr lang="fr-FR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fr-FR" b="1" dirty="0" err="1" smtClean="0">
                    <a:solidFill>
                      <a:schemeClr val="tx2"/>
                    </a:solidFill>
                  </a:rPr>
                  <a:t>historic</a:t>
                </a:r>
                <a:r>
                  <a:rPr lang="fr-FR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fr-FR" b="1" dirty="0" err="1" smtClean="0">
                    <a:solidFill>
                      <a:schemeClr val="tx2"/>
                    </a:solidFill>
                  </a:rPr>
                  <a:t>forecasts</a:t>
                </a:r>
                <a:r>
                  <a:rPr lang="fr-FR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fr-FR" dirty="0" err="1" smtClean="0"/>
                  <a:t>should</a:t>
                </a:r>
                <a:r>
                  <a:rPr lang="fr-FR" dirty="0" smtClean="0"/>
                  <a:t> </a:t>
                </a:r>
                <a:r>
                  <a:rPr lang="fr-FR" dirty="0" err="1" smtClean="0"/>
                  <a:t>become</a:t>
                </a:r>
                <a:r>
                  <a:rPr lang="fr-FR" dirty="0" smtClean="0"/>
                  <a:t> a standard in </a:t>
                </a:r>
                <a:r>
                  <a:rPr lang="fr-FR" dirty="0" err="1" smtClean="0"/>
                  <a:t>our</a:t>
                </a:r>
                <a:r>
                  <a:rPr lang="fr-FR" dirty="0" smtClean="0"/>
                  <a:t> </a:t>
                </a:r>
                <a:r>
                  <a:rPr lang="fr-FR" dirty="0" err="1" smtClean="0"/>
                  <a:t>community</a:t>
                </a:r>
                <a:endParaRPr lang="fr-FR" dirty="0" smtClean="0"/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700" dirty="0"/>
                  <a:t>This </a:t>
                </a:r>
                <a:r>
                  <a:rPr lang="fr-FR" sz="2700" dirty="0" err="1"/>
                  <a:t>is</a:t>
                </a:r>
                <a:r>
                  <a:rPr lang="fr-FR" sz="2700" dirty="0"/>
                  <a:t> a gold standard, and the </a:t>
                </a:r>
                <a:r>
                  <a:rPr lang="fr-FR" sz="2700" dirty="0" err="1"/>
                  <a:t>equivalent</a:t>
                </a:r>
                <a:r>
                  <a:rPr lang="fr-FR" sz="2700" dirty="0"/>
                  <a:t> of </a:t>
                </a:r>
                <a:r>
                  <a:rPr lang="fr-FR" sz="2700" dirty="0" err="1"/>
                  <a:t>pre-registering</a:t>
                </a:r>
                <a:r>
                  <a:rPr lang="fr-FR" sz="2700" dirty="0"/>
                  <a:t> </a:t>
                </a:r>
                <a:r>
                  <a:rPr lang="fr-FR" sz="2700" dirty="0" err="1"/>
                  <a:t>research</a:t>
                </a:r>
                <a:r>
                  <a:rPr lang="fr-FR" sz="2700" dirty="0"/>
                  <a:t> design in causal </a:t>
                </a:r>
                <a:r>
                  <a:rPr lang="fr-FR" sz="2700" dirty="0" err="1"/>
                  <a:t>studies</a:t>
                </a:r>
                <a:endParaRPr lang="fr-FR" sz="2700" dirty="0"/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700" dirty="0" err="1"/>
                  <a:t>It’s</a:t>
                </a:r>
                <a:r>
                  <a:rPr lang="fr-FR" sz="2700" dirty="0"/>
                  <a:t> made </a:t>
                </a:r>
                <a:r>
                  <a:rPr lang="fr-FR" sz="2700" dirty="0" err="1"/>
                  <a:t>easy</a:t>
                </a:r>
                <a:r>
                  <a:rPr lang="fr-FR" sz="2700" dirty="0"/>
                  <a:t> by </a:t>
                </a:r>
                <a:r>
                  <a:rPr lang="fr-FR" sz="2700" dirty="0" err="1"/>
                  <a:t>widely</a:t>
                </a:r>
                <a:r>
                  <a:rPr lang="fr-FR" sz="2700" dirty="0"/>
                  <a:t> </a:t>
                </a:r>
                <a:r>
                  <a:rPr lang="fr-FR" sz="2700" dirty="0" err="1"/>
                  <a:t>used</a:t>
                </a:r>
                <a:r>
                  <a:rPr lang="fr-FR" sz="2700" dirty="0"/>
                  <a:t> </a:t>
                </a:r>
                <a:r>
                  <a:rPr lang="fr-FR" sz="2700" dirty="0" err="1"/>
                  <a:t>tools</a:t>
                </a:r>
                <a:r>
                  <a:rPr lang="fr-FR" sz="2700" dirty="0"/>
                  <a:t>: </a:t>
                </a:r>
                <a:r>
                  <a:rPr lang="fr-FR" sz="2700" dirty="0" err="1"/>
                  <a:t>pushing</a:t>
                </a:r>
                <a:r>
                  <a:rPr lang="fr-FR" sz="2700" dirty="0"/>
                  <a:t> projections on GitHub </a:t>
                </a:r>
                <a:r>
                  <a:rPr lang="fr-FR" sz="2700" dirty="0" err="1"/>
                  <a:t>every</a:t>
                </a:r>
                <a:r>
                  <a:rPr lang="fr-FR" sz="2700" dirty="0"/>
                  <a:t> </a:t>
                </a:r>
                <a:r>
                  <a:rPr lang="fr-FR" sz="2700" dirty="0" err="1"/>
                  <a:t>month</a:t>
                </a:r>
                <a:r>
                  <a:rPr lang="fr-FR" sz="2700" dirty="0"/>
                  <a:t>, </a:t>
                </a:r>
                <a:r>
                  <a:rPr lang="fr-FR" sz="2700" dirty="0" err="1"/>
                  <a:t>possibly</a:t>
                </a:r>
                <a:r>
                  <a:rPr lang="fr-FR" sz="2700" dirty="0"/>
                  <a:t> </a:t>
                </a:r>
                <a:r>
                  <a:rPr lang="fr-FR" sz="2700" dirty="0" err="1"/>
                  <a:t>using</a:t>
                </a:r>
                <a:r>
                  <a:rPr lang="fr-FR" sz="2700" dirty="0"/>
                  <a:t> </a:t>
                </a:r>
              </a:p>
              <a:p>
                <a:pPr marL="457200" lvl="1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fr-FR" sz="2700" dirty="0" smtClean="0"/>
                  <a:t>GitHub </a:t>
                </a:r>
                <a:r>
                  <a:rPr lang="fr-FR" sz="2700" dirty="0"/>
                  <a:t>actions for </a:t>
                </a:r>
                <a:r>
                  <a:rPr lang="fr-FR" sz="2700" dirty="0" err="1"/>
                  <a:t>automated</a:t>
                </a:r>
                <a:r>
                  <a:rPr lang="fr-FR" sz="2700" dirty="0"/>
                  <a:t> ML.</a:t>
                </a:r>
              </a:p>
              <a:p>
                <a:pPr marL="457200" lvl="1" indent="0"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en-GB" dirty="0" smtClean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358537"/>
                <a:ext cx="9614263" cy="5259977"/>
              </a:xfrm>
              <a:blipFill>
                <a:blip r:embed="rId3"/>
                <a:stretch>
                  <a:fillRect l="-254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How to </a:t>
            </a:r>
            <a:r>
              <a:rPr lang="fr-FR" dirty="0" err="1" smtClean="0"/>
              <a:t>evaluate</a:t>
            </a:r>
            <a:r>
              <a:rPr lang="fr-FR" dirty="0" smtClean="0"/>
              <a:t> a </a:t>
            </a:r>
            <a:r>
              <a:rPr lang="fr-FR" dirty="0" err="1" smtClean="0"/>
              <a:t>forecasting</a:t>
            </a:r>
            <a:r>
              <a:rPr lang="fr-FR" dirty="0" smtClean="0"/>
              <a:t> </a:t>
            </a:r>
            <a:r>
              <a:rPr lang="fr-FR" dirty="0" err="1" smtClean="0"/>
              <a:t>algorithm</a:t>
            </a:r>
            <a:r>
              <a:rPr lang="fr-FR" dirty="0" smtClean="0"/>
              <a:t> ?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5660572" y="1439897"/>
            <a:ext cx="1419497" cy="45284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+mj-lt"/>
              </a:rPr>
              <a:t>Time </a:t>
            </a:r>
            <a:r>
              <a:rPr lang="fr-FR" sz="1600" dirty="0" err="1" smtClean="0">
                <a:latin typeface="+mj-lt"/>
              </a:rPr>
              <a:t>window</a:t>
            </a:r>
            <a:endParaRPr lang="en-GB" sz="1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60572" y="1991280"/>
            <a:ext cx="1419497" cy="45284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+mj-lt"/>
              </a:rPr>
              <a:t>Target variables</a:t>
            </a:r>
            <a:endParaRPr lang="en-GB" sz="1600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350652" y="1991280"/>
            <a:ext cx="1419497" cy="45284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+mj-lt"/>
              </a:rPr>
              <a:t>Time horizons</a:t>
            </a:r>
            <a:endParaRPr lang="en-GB" sz="1600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350652" y="1439897"/>
            <a:ext cx="1419497" cy="452846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+mj-lt"/>
              </a:rPr>
              <a:t>Countries</a:t>
            </a:r>
            <a:endParaRPr lang="en-GB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011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B749223C931E489E0745C6106E77D8" ma:contentTypeVersion="13" ma:contentTypeDescription="Crée un document." ma:contentTypeScope="" ma:versionID="25a3bdac596f1266a220006293bc8d4e">
  <xsd:schema xmlns:xsd="http://www.w3.org/2001/XMLSchema" xmlns:xs="http://www.w3.org/2001/XMLSchema" xmlns:p="http://schemas.microsoft.com/office/2006/metadata/properties" xmlns:ns3="6a8717fc-b82e-424f-bf7b-dfc0211c49ca" xmlns:ns4="e43876d6-b807-4311-93b8-9f2ed03f38db" targetNamespace="http://schemas.microsoft.com/office/2006/metadata/properties" ma:root="true" ma:fieldsID="4311cc9ab98aad1632d318b1cb28fe3c" ns3:_="" ns4:_="">
    <xsd:import namespace="6a8717fc-b82e-424f-bf7b-dfc0211c49ca"/>
    <xsd:import namespace="e43876d6-b807-4311-93b8-9f2ed03f38d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8717fc-b82e-424f-bf7b-dfc0211c4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3876d6-b807-4311-93b8-9f2ed03f38d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26AEF3-2F81-4AB3-BB64-3EDE1E8895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8717fc-b82e-424f-bf7b-dfc0211c49ca"/>
    <ds:schemaRef ds:uri="e43876d6-b807-4311-93b8-9f2ed03f38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BD9402-167C-436C-BC98-5B74CB2228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45DD40-CB81-4F74-B542-5699DF66B80A}">
  <ds:schemaRefs>
    <ds:schemaRef ds:uri="http://purl.org/dc/dcmitype/"/>
    <ds:schemaRef ds:uri="6a8717fc-b82e-424f-bf7b-dfc0211c49c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e43876d6-b807-4311-93b8-9f2ed03f38d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OECD_English_white</Template>
  <TotalTime>3226</TotalTime>
  <Words>849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Cambria Math</vt:lpstr>
      <vt:lpstr>Georgia</vt:lpstr>
      <vt:lpstr>Helvetica 65 Medium</vt:lpstr>
      <vt:lpstr>Wingdings</vt:lpstr>
      <vt:lpstr>OECD_English_white</vt:lpstr>
      <vt:lpstr>Macroeconomic Predictions using Payments Data and Machine Learning</vt:lpstr>
      <vt:lpstr>A very interesting nowcasting exercise using a new source of data: payment data</vt:lpstr>
      <vt:lpstr>ML at the frontier of macro</vt:lpstr>
      <vt:lpstr>Macro at the frontier of ML</vt:lpstr>
      <vt:lpstr>Forecast simulations are constrained by  the data reuse problem</vt:lpstr>
      <vt:lpstr>How to evaluate a forecasting algorithm ?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WOLOSZKO Nicolas, ECO/MAD</dc:creator>
  <cp:lastModifiedBy>WOLOSZKO Nicolas, ECO/MAD</cp:lastModifiedBy>
  <cp:revision>36</cp:revision>
  <dcterms:created xsi:type="dcterms:W3CDTF">2021-10-27T15:26:33Z</dcterms:created>
  <dcterms:modified xsi:type="dcterms:W3CDTF">2021-11-04T14:28:32Z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0x010100E2B749223C931E489E0745C6106E77D8</vt:lpwstr>
  </property>
</Properties>
</file>